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handoutMasterIdLst>
    <p:handoutMasterId r:id="rId27"/>
  </p:handoutMasterIdLst>
  <p:sldIdLst>
    <p:sldId id="256" r:id="rId5"/>
    <p:sldId id="271" r:id="rId6"/>
    <p:sldId id="258" r:id="rId7"/>
    <p:sldId id="257" r:id="rId8"/>
    <p:sldId id="284" r:id="rId9"/>
    <p:sldId id="278" r:id="rId10"/>
    <p:sldId id="268" r:id="rId11"/>
    <p:sldId id="259" r:id="rId12"/>
    <p:sldId id="263" r:id="rId13"/>
    <p:sldId id="279" r:id="rId14"/>
    <p:sldId id="272" r:id="rId15"/>
    <p:sldId id="262" r:id="rId16"/>
    <p:sldId id="282" r:id="rId17"/>
    <p:sldId id="277" r:id="rId18"/>
    <p:sldId id="265" r:id="rId19"/>
    <p:sldId id="266" r:id="rId20"/>
    <p:sldId id="276" r:id="rId21"/>
    <p:sldId id="275" r:id="rId22"/>
    <p:sldId id="273" r:id="rId23"/>
    <p:sldId id="274" r:id="rId24"/>
    <p:sldId id="267" r:id="rId25"/>
  </p:sldIdLst>
  <p:sldSz cx="12192000" cy="6858000"/>
  <p:notesSz cx="6797675" cy="9926638"/>
  <p:embeddedFontLst>
    <p:embeddedFont>
      <p:font typeface="Avenir Next LT Pro" panose="020B0504020202020204" pitchFamily="34" charset="0"/>
      <p:regular r:id="rId28"/>
      <p:bold r:id="rId29"/>
      <p:italic r:id="rId30"/>
      <p:boldItalic r:id="rId31"/>
    </p:embeddedFont>
    <p:embeddedFont>
      <p:font typeface="DM PowerPt" panose="00000800000000000000" pitchFamily="2" charset="0"/>
      <p:bold r:id="rId32"/>
    </p:embeddedFont>
    <p:embeddedFont>
      <p:font typeface="Wingdings 3" panose="05040102010807070707" pitchFamily="18" charset="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OCUNOTEWEB01\DocuNoteHomeFolders$\mrl\DocuNote\Read%20Only\Standard%20Dokument\24\D-2024-11684\PUBLISERET%20-%20Gevinst%20ved%20skift%20af%20indeks%20D-2024-11684%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da-DK" dirty="0"/>
              <a:t>Lønudvikling i staten (2016 = 100)</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title>
    <c:autoTitleDeleted val="0"/>
    <c:plotArea>
      <c:layout>
        <c:manualLayout>
          <c:layoutTarget val="inner"/>
          <c:xMode val="edge"/>
          <c:yMode val="edge"/>
          <c:x val="8.2079092398349249E-2"/>
          <c:y val="8.6275333820314049E-2"/>
          <c:w val="0.90287163226680966"/>
          <c:h val="0.7621811518070909"/>
        </c:manualLayout>
      </c:layout>
      <c:lineChart>
        <c:grouping val="standard"/>
        <c:varyColors val="0"/>
        <c:ser>
          <c:idx val="1"/>
          <c:order val="0"/>
          <c:tx>
            <c:strRef>
              <c:f>'Figur 2'!$C$8</c:f>
              <c:strCache>
                <c:ptCount val="1"/>
                <c:pt idx="0">
                  <c:v>Historisk</c:v>
                </c:pt>
              </c:strCache>
            </c:strRef>
          </c:tx>
          <c:spPr>
            <a:ln w="25400" cap="rnd">
              <a:solidFill>
                <a:srgbClr val="B82128"/>
              </a:solidFill>
              <a:round/>
            </a:ln>
            <a:effectLst/>
          </c:spPr>
          <c:marker>
            <c:symbol val="none"/>
          </c:marker>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2'!$D$8:$R$8</c:f>
              <c:numCache>
                <c:formatCode>General</c:formatCode>
                <c:ptCount val="15"/>
                <c:pt idx="0">
                  <c:v>100</c:v>
                </c:pt>
                <c:pt idx="1">
                  <c:v>101.55000000000001</c:v>
                </c:pt>
                <c:pt idx="2">
                  <c:v>104.3172375</c:v>
                </c:pt>
                <c:pt idx="3">
                  <c:v>106.951247746875</c:v>
                </c:pt>
                <c:pt idx="4">
                  <c:v>109.09027270181249</c:v>
                </c:pt>
                <c:pt idx="5">
                  <c:v>110.4266285424097</c:v>
                </c:pt>
                <c:pt idx="6">
                  <c:v>113.18729425596993</c:v>
                </c:pt>
                <c:pt idx="7">
                  <c:v>115.76230520029326</c:v>
                </c:pt>
                <c:pt idx="8">
                  <c:v>118.20985108167088</c:v>
                </c:pt>
              </c:numCache>
            </c:numRef>
          </c:val>
          <c:smooth val="0"/>
          <c:extLst>
            <c:ext xmlns:c16="http://schemas.microsoft.com/office/drawing/2014/chart" uri="{C3380CC4-5D6E-409C-BE32-E72D297353CC}">
              <c16:uniqueId val="{00000000-1974-455F-BD45-CB9A51446B13}"/>
            </c:ext>
          </c:extLst>
        </c:ser>
        <c:ser>
          <c:idx val="2"/>
          <c:order val="1"/>
          <c:tx>
            <c:strRef>
              <c:f>'Figur 2'!$C$9</c:f>
              <c:strCache>
                <c:ptCount val="1"/>
                <c:pt idx="0">
                  <c:v>Gammelt indeks</c:v>
                </c:pt>
              </c:strCache>
            </c:strRef>
          </c:tx>
          <c:spPr>
            <a:ln w="25400" cap="rnd">
              <a:solidFill>
                <a:srgbClr val="79A87C"/>
              </a:solidFill>
              <a:prstDash val="sysDot"/>
              <a:round/>
            </a:ln>
            <a:effectLst/>
          </c:spPr>
          <c:marker>
            <c:symbol val="none"/>
          </c:marker>
          <c:dLbls>
            <c:dLbl>
              <c:idx val="0"/>
              <c:layout>
                <c:manualLayout>
                  <c:x val="-4.9253733755128593E-2"/>
                  <c:y val="2.311365980895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74-455F-BD45-CB9A51446B13}"/>
                </c:ext>
              </c:extLst>
            </c:dLbl>
            <c:numFmt formatCode="#,##0" sourceLinked="0"/>
            <c:spPr>
              <a:noFill/>
              <a:ln>
                <a:noFill/>
              </a:ln>
              <a:effectLst/>
            </c:spPr>
            <c:txPr>
              <a:bodyPr rot="0" spcFirstLastPara="1" vertOverflow="ellipsis" vert="horz" wrap="square" anchor="ctr" anchorCtr="1"/>
              <a:lstStyle/>
              <a:p>
                <a:pPr algn="ct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2'!$D$9:$R$9</c:f>
              <c:numCache>
                <c:formatCode>General</c:formatCode>
                <c:ptCount val="15"/>
                <c:pt idx="8">
                  <c:v>118.20985108167088</c:v>
                </c:pt>
                <c:pt idx="9">
                  <c:v>120.70914507596906</c:v>
                </c:pt>
                <c:pt idx="10">
                  <c:v>123.2612812861467</c:v>
                </c:pt>
                <c:pt idx="11">
                  <c:v>125.86737694762523</c:v>
                </c:pt>
                <c:pt idx="12">
                  <c:v>128.52857291737502</c:v>
                </c:pt>
                <c:pt idx="13">
                  <c:v>131.24603417334237</c:v>
                </c:pt>
                <c:pt idx="14">
                  <c:v>134.02095032443589</c:v>
                </c:pt>
              </c:numCache>
            </c:numRef>
          </c:val>
          <c:smooth val="0"/>
          <c:extLst>
            <c:ext xmlns:c16="http://schemas.microsoft.com/office/drawing/2014/chart" uri="{C3380CC4-5D6E-409C-BE32-E72D297353CC}">
              <c16:uniqueId val="{00000002-1974-455F-BD45-CB9A51446B13}"/>
            </c:ext>
          </c:extLst>
        </c:ser>
        <c:ser>
          <c:idx val="3"/>
          <c:order val="2"/>
          <c:tx>
            <c:strRef>
              <c:f>'Figur 2'!$C$10</c:f>
              <c:strCache>
                <c:ptCount val="1"/>
                <c:pt idx="0">
                  <c:v>Nyt indeks</c:v>
                </c:pt>
              </c:strCache>
            </c:strRef>
          </c:tx>
          <c:spPr>
            <a:ln w="25400" cap="rnd">
              <a:solidFill>
                <a:srgbClr val="01778A"/>
              </a:solidFill>
              <a:prstDash val="sysDot"/>
              <a:round/>
            </a:ln>
            <a:effectLst/>
          </c:spPr>
          <c:marker>
            <c:symbol val="none"/>
          </c:marker>
          <c:dLbls>
            <c:dLbl>
              <c:idx val="0"/>
              <c:layout>
                <c:manualLayout>
                  <c:x val="-5.6094530110007548E-2"/>
                  <c:y val="2.521490160976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4-455F-BD45-CB9A51446B13}"/>
                </c:ext>
              </c:extLst>
            </c:dLbl>
            <c:numFmt formatCode="#,##0" sourceLinked="0"/>
            <c:spPr>
              <a:noFill/>
              <a:ln>
                <a:noFill/>
              </a:ln>
              <a:effectLst/>
            </c:spPr>
            <c:txPr>
              <a:bodyPr rot="0" spcFirstLastPara="1" vertOverflow="ellipsis" vert="horz" wrap="square" anchor="ctr" anchorCtr="1"/>
              <a:lstStyle/>
              <a:p>
                <a:pPr algn="ct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2'!$D$10:$R$10</c:f>
              <c:numCache>
                <c:formatCode>General</c:formatCode>
                <c:ptCount val="15"/>
                <c:pt idx="8">
                  <c:v>118.20985108167088</c:v>
                </c:pt>
                <c:pt idx="9">
                  <c:v>121.24108940583658</c:v>
                </c:pt>
                <c:pt idx="10">
                  <c:v>124.35005734131481</c:v>
                </c:pt>
                <c:pt idx="11">
                  <c:v>127.53874809742423</c:v>
                </c:pt>
                <c:pt idx="12">
                  <c:v>130.80920599506533</c:v>
                </c:pt>
                <c:pt idx="13">
                  <c:v>134.16352777736736</c:v>
                </c:pt>
                <c:pt idx="14">
                  <c:v>137.60386395394414</c:v>
                </c:pt>
              </c:numCache>
            </c:numRef>
          </c:val>
          <c:smooth val="0"/>
          <c:extLst>
            <c:ext xmlns:c16="http://schemas.microsoft.com/office/drawing/2014/chart" uri="{C3380CC4-5D6E-409C-BE32-E72D297353CC}">
              <c16:uniqueId val="{00000004-1974-455F-BD45-CB9A51446B13}"/>
            </c:ext>
          </c:extLst>
        </c:ser>
        <c:dLbls>
          <c:showLegendKey val="0"/>
          <c:showVal val="0"/>
          <c:showCatName val="0"/>
          <c:showSerName val="0"/>
          <c:showPercent val="0"/>
          <c:showBubbleSize val="0"/>
        </c:dLbls>
        <c:smooth val="0"/>
        <c:axId val="1053480896"/>
        <c:axId val="1053478928"/>
      </c:lineChart>
      <c:catAx>
        <c:axId val="10534808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crossAx val="1053478928"/>
        <c:crosses val="autoZero"/>
        <c:auto val="1"/>
        <c:lblAlgn val="ctr"/>
        <c:lblOffset val="100"/>
        <c:noMultiLvlLbl val="0"/>
      </c:catAx>
      <c:valAx>
        <c:axId val="1053478928"/>
        <c:scaling>
          <c:orientation val="minMax"/>
          <c:max val="140"/>
          <c:min val="100"/>
        </c:scaling>
        <c:delete val="0"/>
        <c:axPos val="l"/>
        <c:majorGridlines>
          <c:spPr>
            <a:ln w="6350" cap="flat" cmpd="sng" algn="ctr">
              <a:solidFill>
                <a:schemeClr val="bg1">
                  <a:lumMod val="65000"/>
                  <a:alpha val="4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crossAx val="1053480896"/>
        <c:crosses val="autoZero"/>
        <c:crossBetween val="between"/>
      </c:valAx>
      <c:spPr>
        <a:noFill/>
        <a:ln w="6350">
          <a:solidFill>
            <a:schemeClr val="bg1">
              <a:lumMod val="65000"/>
              <a:alpha val="40000"/>
            </a:schemeClr>
          </a:solidFill>
        </a:ln>
        <a:effectLst/>
      </c:spPr>
    </c:plotArea>
    <c:legend>
      <c:legendPos val="b"/>
      <c:legendEntry>
        <c:idx val="0"/>
        <c:delete val="1"/>
      </c:legendEntry>
      <c:layout>
        <c:manualLayout>
          <c:xMode val="edge"/>
          <c:yMode val="edge"/>
          <c:x val="0.14442891513560804"/>
          <c:y val="0.90301217556138813"/>
          <c:w val="0.75558661417322837"/>
          <c:h val="8.309893554972294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legend>
    <c:plotVisOnly val="1"/>
    <c:dispBlanksAs val="gap"/>
    <c:showDLblsOverMax val="0"/>
    <c:extLst/>
  </c:chart>
  <c:spPr>
    <a:solidFill>
      <a:schemeClr val="bg1"/>
    </a:solidFill>
    <a:ln w="9525" cap="flat" cmpd="sng" algn="ctr">
      <a:noFill/>
      <a:round/>
    </a:ln>
    <a:effectLst/>
  </c:spPr>
  <c:txPr>
    <a:bodyPr/>
    <a:lstStyle/>
    <a:p>
      <a:pPr>
        <a:defRPr sz="900">
          <a:latin typeface="Tahoma" panose="020B0604030504040204" pitchFamily="34" charset="0"/>
          <a:ea typeface="Tahoma" panose="020B0604030504040204" pitchFamily="34" charset="0"/>
          <a:cs typeface="Tahoma" panose="020B0604030504040204" pitchFamily="34" charset="0"/>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3F6AEEE-E778-402E-8B8F-9A98AED26EB8}" type="datetimeFigureOut">
              <a:rPr lang="en-GB" smtClean="0"/>
              <a:t>11/03/2024</a:t>
            </a:fld>
            <a:endParaRPr lang="en-GB"/>
          </a:p>
        </p:txBody>
      </p:sp>
      <p:sp>
        <p:nvSpPr>
          <p:cNvPr id="9" name="Header Placeholder 8"/>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11/03/2024</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latin typeface="Avenir Next LT Pro" panose="020B0504020202020204" pitchFamily="34" charset="0"/>
            </a:endParaRPr>
          </a:p>
        </p:txBody>
      </p:sp>
    </p:spTree>
    <p:extLst>
      <p:ext uri="{BB962C8B-B14F-4D97-AF65-F5344CB8AC3E}">
        <p14:creationId xmlns:p14="http://schemas.microsoft.com/office/powerpoint/2010/main" val="368044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0C1F5-FE75-312F-A474-AF998220557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32004C5-CC65-579C-9F58-628D7E6FF2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F376A57-7FAC-DA59-4526-ABE81B22E538}"/>
              </a:ext>
            </a:extLst>
          </p:cNvPr>
          <p:cNvSpPr>
            <a:spLocks noGrp="1"/>
          </p:cNvSpPr>
          <p:nvPr>
            <p:ph type="body" idx="1"/>
          </p:nvPr>
        </p:nvSpPr>
        <p:spPr/>
        <p:txBody>
          <a:bodyPr/>
          <a:lstStyle/>
          <a:p>
            <a:pPr marL="179705" indent="-179705"/>
            <a:r>
              <a:rPr lang="da-DK">
                <a:latin typeface="Avenir Next LT Pro"/>
              </a:rPr>
              <a:t>Aftalen om dialog om arbejdspladsernes brug af kunstig intelligens minder på mange måder om den aftale vi fik ved OK21, som sikrede medarbejderne indflydelse i forbindelse med arbejdspladsens grønne omstilling. Det er vigtigt, at der er lokale drøftelser, når arbejdspladserne skal omstilles uanset om det er pga.  organisationsændringer eller ny teknologi, så medarbejdernes perspektiv og dagligdag tænkes ind i de løsninger, der bliver besluttet.</a:t>
            </a:r>
            <a:endParaRPr lang="en-US">
              <a:latin typeface="Avenir Next LT Pro"/>
            </a:endParaRPr>
          </a:p>
          <a:p>
            <a:pPr marL="179705" indent="-179705"/>
            <a:r>
              <a:rPr lang="da-DK">
                <a:latin typeface="Avenir Next LT Pro"/>
              </a:rPr>
              <a:t>Der kan fx arrangeres ekspertoplæg om teknologier baseret på AI og deres betydning for fremtidens arbejdsmarked, arbejdspladsbesøg med fokus på </a:t>
            </a:r>
            <a:r>
              <a:rPr lang="da-DK" err="1">
                <a:latin typeface="Avenir Next LT Pro"/>
              </a:rPr>
              <a:t>best</a:t>
            </a:r>
            <a:r>
              <a:rPr lang="da-DK">
                <a:latin typeface="Avenir Next LT Pro"/>
              </a:rPr>
              <a:t> practice samt videns- og erfaringsudveksling. Drøftelserne skal styrke fundamentet for den videre dialog om visioner og hegnspæle for AI. </a:t>
            </a:r>
          </a:p>
        </p:txBody>
      </p:sp>
      <p:sp>
        <p:nvSpPr>
          <p:cNvPr id="4" name="Pladsholder til slidenummer 3">
            <a:extLst>
              <a:ext uri="{FF2B5EF4-FFF2-40B4-BE49-F238E27FC236}">
                <a16:creationId xmlns:a16="http://schemas.microsoft.com/office/drawing/2014/main" id="{4248447C-A229-203C-6477-317ADAE2DB16}"/>
              </a:ext>
            </a:extLst>
          </p:cNvPr>
          <p:cNvSpPr>
            <a:spLocks noGrp="1"/>
          </p:cNvSpPr>
          <p:nvPr>
            <p:ph type="sldNum" sz="quarter" idx="5"/>
          </p:nvPr>
        </p:nvSpPr>
        <p:spPr/>
        <p:txBody>
          <a:bodyPr/>
          <a:lstStyle/>
          <a:p>
            <a:fld id="{A16CFAD1-D197-4A88-B173-A6412E995EE5}" type="slidenum">
              <a:rPr lang="en-GB" smtClean="0"/>
              <a:pPr/>
              <a:t>11</a:t>
            </a:fld>
            <a:endParaRPr lang="en-GB">
              <a:latin typeface="Avenir Next LT Pro" panose="020B0504020202020204" pitchFamily="34" charset="0"/>
            </a:endParaRPr>
          </a:p>
        </p:txBody>
      </p:sp>
    </p:spTree>
    <p:extLst>
      <p:ext uri="{BB962C8B-B14F-4D97-AF65-F5344CB8AC3E}">
        <p14:creationId xmlns:p14="http://schemas.microsoft.com/office/powerpoint/2010/main" val="428660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Fælles for de tre ændringer er at de skal styrke tillidsrepræsentantens mulighed for at udøve hvervet. Med aftalen om antal og geografi er der mulighed for valg af flere tillidsrepræsentanter, så TR bedre kan ”nå” sine kollegaer.</a:t>
            </a:r>
          </a:p>
          <a:p>
            <a:pPr algn="l"/>
            <a:r>
              <a:rPr lang="da-DK" dirty="0"/>
              <a:t>Kontakten til nyansatte kollegaer er vigtig, for det er her TR kan fortælle om klub og ”det faglige liv”, og måske motivere ikke-organiserede kollegaer til at blive medlem.</a:t>
            </a:r>
          </a:p>
          <a:p>
            <a:pPr marL="179705" indent="-179705"/>
            <a:r>
              <a:rPr lang="da-DK" dirty="0">
                <a:latin typeface="Avenir Next LT Pro"/>
              </a:rPr>
              <a:t>Tidsforbruget og navnlig ledelsens forpligtelse til også at tage behov for reduktion af sædvanlige opgaver i betragtning, er også et godt skridt i den rigtige retning for at sikre at TR har det nødvendige tid/rum til hvervet. </a:t>
            </a:r>
          </a:p>
          <a:p>
            <a:pPr marL="179705" indent="-179705"/>
            <a:r>
              <a:rPr lang="da-DK" dirty="0">
                <a:latin typeface="Avenir Next LT Pro"/>
              </a:rPr>
              <a:t>Samarbejdssekretariatet har til formål at fremme arbejdet i samarbejdsudvalg på de statslige arbejdspladser</a:t>
            </a:r>
          </a:p>
          <a:p>
            <a:pPr marL="179705" indent="-179705"/>
            <a:r>
              <a:rPr lang="da-DK" dirty="0">
                <a:latin typeface="Avenir Next LT Pro"/>
              </a:rPr>
              <a:t>Retten til at mødes med nyansatte kollegaer i arbejdstiden understreger også TR ret til at få oplysning om nyansættelser indenfor </a:t>
            </a:r>
            <a:r>
              <a:rPr lang="da-DK" dirty="0" err="1">
                <a:latin typeface="Avenir Next LT Pro"/>
              </a:rPr>
              <a:t>TR’s</a:t>
            </a:r>
            <a:r>
              <a:rPr lang="da-DK">
                <a:latin typeface="Avenir Next LT Pro"/>
              </a:rPr>
              <a:t> forhandlingsbemyndigelse.</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latin typeface="Avenir Next LT Pro" panose="020B0504020202020204" pitchFamily="34" charset="0"/>
            </a:endParaRPr>
          </a:p>
        </p:txBody>
      </p:sp>
    </p:spTree>
    <p:extLst>
      <p:ext uri="{BB962C8B-B14F-4D97-AF65-F5344CB8AC3E}">
        <p14:creationId xmlns:p14="http://schemas.microsoft.com/office/powerpoint/2010/main" val="187865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Aftalen her ved OK24 ligger i forlængelse af aftalen om udvidet dækningsområdebestemmelse (at alle nye kandidatuddannelser hører til AC-overenskomsten) som blev aftalt i OK13</a:t>
            </a:r>
          </a:p>
          <a:p>
            <a:pPr algn="l"/>
            <a:r>
              <a:rPr lang="da-DK" dirty="0"/>
              <a:t>Kvalifikationsramme 7 er universitetsuddannelser på kandidatniveau.</a:t>
            </a:r>
          </a:p>
          <a:p>
            <a:pPr algn="l"/>
            <a:r>
              <a:rPr lang="da-DK" dirty="0"/>
              <a:t>De nye kandidatformer bliver indplaceret med samme løn som ”normale” 2-års kandidater for at undgå løndumping.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a:latin typeface="Avenir Next LT Pro" panose="020B0504020202020204" pitchFamily="34" charset="0"/>
            </a:endParaRPr>
          </a:p>
        </p:txBody>
      </p:sp>
    </p:spTree>
    <p:extLst>
      <p:ext uri="{BB962C8B-B14F-4D97-AF65-F5344CB8AC3E}">
        <p14:creationId xmlns:p14="http://schemas.microsoft.com/office/powerpoint/2010/main" val="53624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latin typeface="Avenir Next LT Pro" panose="020B0504020202020204" pitchFamily="34" charset="0"/>
            </a:endParaRPr>
          </a:p>
        </p:txBody>
      </p:sp>
    </p:spTree>
    <p:extLst>
      <p:ext uri="{BB962C8B-B14F-4D97-AF65-F5344CB8AC3E}">
        <p14:creationId xmlns:p14="http://schemas.microsoft.com/office/powerpoint/2010/main" val="231095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Udover overenskomstdækning betyder aftalen også en række konkrete forbedringer af vilkårene fx i forbindelse med løn under sygdom, barsel og barns 1. og 2. sygedag. Med aftalen indføres mulighed for at indgå aftale om tillæg ud over timelønnen for timelærere og eksterne lektorer, og der indføres forberederede opsigelsesvarsler ved afskedigelse.</a:t>
            </a:r>
            <a:br>
              <a:rPr lang="da-DK">
                <a:latin typeface="Avenir Next LT Pro"/>
              </a:rPr>
            </a:br>
            <a:r>
              <a:rPr lang="da-DK">
                <a:latin typeface="Avenir Next LT Pro"/>
              </a:rPr>
              <a:t>Endelige indeholder aftalen en forbedret aflønningen for timelærere ved erhvervsakademier, som underviser på akademiuddannelser.</a:t>
            </a:r>
            <a:endParaRPr lang="da-DK" sz="1800">
              <a:latin typeface="Avenir Next LT Pro"/>
              <a:cs typeface="Calibri" panose="020F0502020204030204" pitchFamily="34" charset="0"/>
            </a:endParaRPr>
          </a:p>
          <a:p>
            <a:pPr marL="179705" indent="-179705"/>
            <a:r>
              <a:rPr lang="da-DK">
                <a:latin typeface="Avenir Next LT Pro"/>
              </a:rPr>
              <a:t>Der er lavet en aftale, som præciserer bestemmelserne om jævn arbejdsbelastning således, at der skal ske en drøftelse af behov for ændringer i opgaveporteføljen for at sikre sammenhæng mellem opgaver og tid, hvis det samlede tidsforbrug i et kvartal overstiger den normale i gennemsnit pr. Uge.</a:t>
            </a:r>
            <a:endParaRPr lang="da-DK">
              <a:effectLst/>
              <a:latin typeface="Avenir Next LT Pro"/>
              <a:ea typeface="Calibri" panose="020F0502020204030204" pitchFamily="34" charset="0"/>
              <a:cs typeface="Calibri"/>
            </a:endParaRPr>
          </a:p>
          <a:p>
            <a:pPr marL="179705" indent="-179705"/>
            <a:r>
              <a:rPr lang="da-DK">
                <a:latin typeface="Avenir Next LT Pro"/>
              </a:rPr>
              <a:t>Den aftalte præcisering betyder, at det nu fremgår helt entydigt, at forskerstuderende ved professionshøjskoler og erhvervsakademier m.fl. har ret til at vende tilbage til en stilling som adjunkt eller lektor, når deres ansættelsesperiode som forskerstuderende udløber.</a:t>
            </a:r>
            <a:endParaRPr lang="da-DK">
              <a:latin typeface="Avenir Next LT Pro"/>
              <a:ea typeface="Calibri" panose="020F0502020204030204" pitchFamily="34" charset="0"/>
              <a:cs typeface="Calibri"/>
            </a:endParaRPr>
          </a:p>
          <a:p>
            <a:pPr marL="179705" indent="-179705">
              <a:spcAft>
                <a:spcPts val="1200"/>
              </a:spcAft>
            </a:pPr>
            <a:endParaRPr lang="da-DK" sz="1800">
              <a:latin typeface="Calibri" panose="020F0502020204030204" pitchFamily="34" charset="0"/>
              <a:ea typeface="Calibri" panose="020F0502020204030204" pitchFamily="34" charset="0"/>
              <a:cs typeface="Calibri"/>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latin typeface="Avenir Next LT Pro" panose="020B0504020202020204" pitchFamily="34" charset="0"/>
            </a:endParaRPr>
          </a:p>
        </p:txBody>
      </p:sp>
    </p:spTree>
    <p:extLst>
      <p:ext uri="{BB962C8B-B14F-4D97-AF65-F5344CB8AC3E}">
        <p14:creationId xmlns:p14="http://schemas.microsoft.com/office/powerpoint/2010/main" val="328135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Forskere/undervisere med udenlandske uddannelser, som har en ph.d.-grad, og som ansættes i stillinger med krav om ph.d.-niveau ved universiteter, højere læreanstalter og forskningsinstitutioner, indplaceres i samme lønforløb som deres kolleger med en dansk kandidatuddannelse. Parterne er enige om at der kan modregnes i evt. lokale tillæg der er givet for at udligne forskellen på basislønnen ved ny-indplacering af allerede ansatte. </a:t>
            </a:r>
            <a:endParaRPr lang="da-DK" sz="1800">
              <a:latin typeface="Aptos"/>
              <a:ea typeface="Calibri" panose="020F0502020204030204" pitchFamily="34" charset="0"/>
            </a:endParaRPr>
          </a:p>
          <a:p>
            <a:pPr marL="179705" indent="-179705"/>
            <a:r>
              <a:rPr lang="da-DK">
                <a:latin typeface="Avenir Next LT Pro"/>
              </a:rPr>
              <a:t>Ph.d.-studerende, der ansættes på baggrund af en udenlandsk akademisk uddannelse, indplaceres i samme lønforløb som deres kolleger med en dansk kandidatuddannelse. </a:t>
            </a:r>
            <a:endParaRPr lang="da-DK"/>
          </a:p>
          <a:p>
            <a:pPr marL="179705" indent="-179705"/>
            <a:r>
              <a:rPr lang="da-DK">
                <a:latin typeface="Avenir Next LT Pro"/>
              </a:rPr>
              <a:t>Mulighed for at ph.d.-studerende efter konkret vurdering kan få forlænget ansættelsesperioden på grund af helt ekstraordinære og individuelle forhold, som det ikke har været mulige at forudse, og som ikke kan tilskrives den pågældende selv. Det kan fx være tab af data eller udfordring med et udlandsophold. </a:t>
            </a:r>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latin typeface="Avenir Next LT Pro" panose="020B0504020202020204" pitchFamily="34" charset="0"/>
            </a:endParaRPr>
          </a:p>
        </p:txBody>
      </p:sp>
    </p:spTree>
    <p:extLst>
      <p:ext uri="{BB962C8B-B14F-4D97-AF65-F5344CB8AC3E}">
        <p14:creationId xmlns:p14="http://schemas.microsoft.com/office/powerpoint/2010/main" val="308701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5591-7B28-D394-337F-316AA284290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4A86A11-3F15-A313-2403-B685573404B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BC96CA5-58F3-0A94-7F35-EC534DB81EF7}"/>
              </a:ext>
            </a:extLst>
          </p:cNvPr>
          <p:cNvSpPr>
            <a:spLocks noGrp="1"/>
          </p:cNvSpPr>
          <p:nvPr>
            <p:ph type="body" idx="1"/>
          </p:nvPr>
        </p:nvSpPr>
        <p:spPr/>
        <p:txBody>
          <a:bodyPr/>
          <a:lstStyle/>
          <a:p>
            <a:pPr marL="179705" indent="-179705"/>
            <a:r>
              <a:rPr lang="da-DK">
                <a:solidFill>
                  <a:srgbClr val="222222"/>
                </a:solidFill>
                <a:latin typeface="Avenir Next LT Pro"/>
              </a:rPr>
              <a:t>På GEUS bliver det nu muligt at ansætte forskere i varige stillinger i et </a:t>
            </a:r>
            <a:r>
              <a:rPr lang="da-DK" err="1">
                <a:solidFill>
                  <a:srgbClr val="222222"/>
                </a:solidFill>
                <a:latin typeface="Avenir Next LT Pro"/>
              </a:rPr>
              <a:t>tenuretrack</a:t>
            </a:r>
            <a:r>
              <a:rPr lang="da-DK">
                <a:solidFill>
                  <a:srgbClr val="222222"/>
                </a:solidFill>
                <a:latin typeface="Avenir Next LT Pro"/>
              </a:rPr>
              <a:t> forløb med overgang til en seniorforskerstilling, ligesom det også bliver muligt at tilbyde seniorforskere et forfremmelsesprogram med overgang til en professorstilling. Det er samme model, som blev indført på universiteterne for nogle år siden, og vi ser det som en klar styrkelse af karrieremulighederne og en mulighed for at komme væk fra udbredt brug af tidsbegrænsede stillinger. </a:t>
            </a:r>
            <a:endParaRPr lang="da-DK" sz="2800">
              <a:solidFill>
                <a:srgbClr val="222222"/>
              </a:solidFill>
              <a:latin typeface="AvenirNext"/>
              <a:ea typeface="Calibri" panose="020F0502020204030204" pitchFamily="34" charset="0"/>
            </a:endParaRPr>
          </a:p>
          <a:p>
            <a:pPr marL="179705" indent="-179705"/>
            <a:r>
              <a:rPr lang="da-DK" b="0" i="0">
                <a:solidFill>
                  <a:srgbClr val="4D5156"/>
                </a:solidFill>
                <a:effectLst/>
                <a:latin typeface="arial" panose="020B0604020202020204" pitchFamily="34" charset="0"/>
              </a:rPr>
              <a:t>KADK = Det Kongelige Danske Kunstakademis Skoler for Arkitektur, Design og Konservering</a:t>
            </a:r>
            <a:endParaRPr lang="da-DK">
              <a:solidFill>
                <a:srgbClr val="222222"/>
              </a:solidFill>
              <a:latin typeface="Avenir Next LT Pro"/>
            </a:endParaRPr>
          </a:p>
          <a:p>
            <a:pPr marL="179705" indent="-179705"/>
            <a:r>
              <a:rPr lang="da-DK">
                <a:solidFill>
                  <a:srgbClr val="222222"/>
                </a:solidFill>
                <a:latin typeface="Avenir Next LT Pro"/>
              </a:rPr>
              <a:t>Ved Forsvarsakademiet bliver der nu indført stillinger som videnskabelig assistent, postdoc, professor, ph.d.-stipendiat og ekstern lektor. Løn- og ansættelsesvilkår i de nye stillingskategorier er aftalt på samme niveau, som gælder ved universiteterne. </a:t>
            </a:r>
            <a:endParaRPr lang="da-DK"/>
          </a:p>
          <a:p>
            <a:pPr marL="179705" indent="-179705"/>
            <a:r>
              <a:rPr lang="da-DK">
                <a:solidFill>
                  <a:srgbClr val="222222"/>
                </a:solidFill>
                <a:latin typeface="Avenir Next LT Pro"/>
              </a:rPr>
              <a:t>På Veterancentres Videncenter indføres en videnskabelig stillingsstruktur, som er på niveau med universiteterne. Det betyder, at der indføres stillingskategorier som videnskabelig assistent, ph.d.-stipendiat, postdoc, forsker og seniorforsker, og at løn- og ansættelsesvilkårene følger de samme niveauer, som gælder for tilsvarende stillinger ved universiteterne. Der er aftalt en overgangsordning, hvor allerede ansatte, der er videnskabeligt kvalificeret, kan vælge at overgå direkte til en stilling omfattet af stillingsstrukturen og de aftalte vilkår. </a:t>
            </a:r>
            <a:endParaRPr lang="da-DK"/>
          </a:p>
        </p:txBody>
      </p:sp>
      <p:sp>
        <p:nvSpPr>
          <p:cNvPr id="4" name="Pladsholder til slidenummer 3">
            <a:extLst>
              <a:ext uri="{FF2B5EF4-FFF2-40B4-BE49-F238E27FC236}">
                <a16:creationId xmlns:a16="http://schemas.microsoft.com/office/drawing/2014/main" id="{14889FA1-8EED-D8CE-F37E-D3E7C8BF3D95}"/>
              </a:ext>
            </a:extLst>
          </p:cNvPr>
          <p:cNvSpPr>
            <a:spLocks noGrp="1"/>
          </p:cNvSpPr>
          <p:nvPr>
            <p:ph type="sldNum" sz="quarter" idx="5"/>
          </p:nvPr>
        </p:nvSpPr>
        <p:spPr/>
        <p:txBody>
          <a:bodyPr/>
          <a:lstStyle/>
          <a:p>
            <a:fld id="{A16CFAD1-D197-4A88-B173-A6412E995EE5}" type="slidenum">
              <a:rPr lang="en-GB" smtClean="0"/>
              <a:pPr/>
              <a:t>17</a:t>
            </a:fld>
            <a:endParaRPr lang="en-GB">
              <a:latin typeface="Avenir Next LT Pro" panose="020B0504020202020204" pitchFamily="34" charset="0"/>
            </a:endParaRPr>
          </a:p>
        </p:txBody>
      </p:sp>
    </p:spTree>
    <p:extLst>
      <p:ext uri="{BB962C8B-B14F-4D97-AF65-F5344CB8AC3E}">
        <p14:creationId xmlns:p14="http://schemas.microsoft.com/office/powerpoint/2010/main" val="1247797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C421D-AE57-56A8-3DDD-03C779D6410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5F8F0BB-2F93-DA6A-FD86-425984B15E3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29F318C-DBBA-098D-632E-40CC64AB8472}"/>
              </a:ext>
            </a:extLst>
          </p:cNvPr>
          <p:cNvSpPr>
            <a:spLocks noGrp="1"/>
          </p:cNvSpPr>
          <p:nvPr>
            <p:ph type="body" idx="1"/>
          </p:nvPr>
        </p:nvSpPr>
        <p:spPr/>
        <p:txBody>
          <a:bodyPr/>
          <a:lstStyle/>
          <a:p>
            <a:pPr marL="179705" indent="-179705"/>
            <a:r>
              <a:rPr lang="da-DK"/>
              <a:t>Musikkonservatorierne og Scenekunstskolen har længe været et fokusområde i overenskomstforhandlingerne for DM, fordi tillægsniveauerne i stillingsstrukturen er lavere end på universiteterne. </a:t>
            </a:r>
          </a:p>
          <a:p>
            <a:pPr marL="179705" indent="-179705"/>
            <a:r>
              <a:rPr lang="da-DK" sz="1800">
                <a:solidFill>
                  <a:srgbClr val="000000"/>
                </a:solidFill>
                <a:effectLst/>
                <a:latin typeface="Arial" panose="020B0604020202020204" pitchFamily="34" charset="0"/>
                <a:ea typeface="Aptos" panose="020B0004020202020204" pitchFamily="34" charset="0"/>
              </a:rPr>
              <a:t>Med denne forbedring har vi nået knapt samme tillægsstørrelser som på </a:t>
            </a:r>
            <a:r>
              <a:rPr lang="da-DK" sz="1800" err="1">
                <a:solidFill>
                  <a:srgbClr val="000000"/>
                </a:solidFill>
                <a:effectLst/>
                <a:latin typeface="Arial" panose="020B0604020202020204" pitchFamily="34" charset="0"/>
                <a:ea typeface="Aptos" panose="020B0004020202020204" pitchFamily="34" charset="0"/>
              </a:rPr>
              <a:t>uni</a:t>
            </a:r>
            <a:r>
              <a:rPr lang="da-DK" sz="1800">
                <a:solidFill>
                  <a:srgbClr val="000000"/>
                </a:solidFill>
                <a:effectLst/>
                <a:latin typeface="Arial" panose="020B0604020202020204" pitchFamily="34" charset="0"/>
                <a:ea typeface="Aptos" panose="020B0004020202020204" pitchFamily="34" charset="0"/>
              </a:rPr>
              <a:t>, men et godt løft </a:t>
            </a:r>
            <a:r>
              <a:rPr lang="da-DK" sz="1800" err="1">
                <a:solidFill>
                  <a:srgbClr val="000000"/>
                </a:solidFill>
                <a:effectLst/>
                <a:latin typeface="Arial" panose="020B0604020202020204" pitchFamily="34" charset="0"/>
                <a:ea typeface="Aptos" panose="020B0004020202020204" pitchFamily="34" charset="0"/>
              </a:rPr>
              <a:t>ift</a:t>
            </a:r>
            <a:r>
              <a:rPr lang="da-DK" sz="1800">
                <a:solidFill>
                  <a:srgbClr val="000000"/>
                </a:solidFill>
                <a:effectLst/>
                <a:latin typeface="Arial" panose="020B0604020202020204" pitchFamily="34" charset="0"/>
                <a:ea typeface="Aptos" panose="020B0004020202020204" pitchFamily="34" charset="0"/>
              </a:rPr>
              <a:t> tidligere</a:t>
            </a:r>
            <a:endParaRPr lang="da-DK">
              <a:latin typeface="Avenir Next LT Pro"/>
            </a:endParaRPr>
          </a:p>
          <a:p>
            <a:pPr marL="179705" indent="-179705"/>
            <a:r>
              <a:rPr lang="da-DK">
                <a:latin typeface="Avenir Next LT Pro"/>
              </a:rPr>
              <a:t>Adjunkt-barsel på Musikkonservatorierne: Med resultatet har vi fået præciseret og sikret en egentlig rettighed i overenskomsten, så adjunkter ved musikkonservatorierne nu har præcis samme rettigheder til at få forlænget ansættelsesperioden ved barsel og adoption, som ved alle sammenlignelige områder. </a:t>
            </a:r>
            <a:endParaRPr lang="da-DK"/>
          </a:p>
        </p:txBody>
      </p:sp>
      <p:sp>
        <p:nvSpPr>
          <p:cNvPr id="4" name="Pladsholder til slidenummer 3">
            <a:extLst>
              <a:ext uri="{FF2B5EF4-FFF2-40B4-BE49-F238E27FC236}">
                <a16:creationId xmlns:a16="http://schemas.microsoft.com/office/drawing/2014/main" id="{951AE9F3-AE3B-C0E9-3805-1B4C07616A98}"/>
              </a:ext>
            </a:extLst>
          </p:cNvPr>
          <p:cNvSpPr>
            <a:spLocks noGrp="1"/>
          </p:cNvSpPr>
          <p:nvPr>
            <p:ph type="sldNum" sz="quarter" idx="5"/>
          </p:nvPr>
        </p:nvSpPr>
        <p:spPr/>
        <p:txBody>
          <a:bodyPr/>
          <a:lstStyle/>
          <a:p>
            <a:fld id="{A16CFAD1-D197-4A88-B173-A6412E995EE5}" type="slidenum">
              <a:rPr lang="en-GB" smtClean="0"/>
              <a:pPr/>
              <a:t>18</a:t>
            </a:fld>
            <a:endParaRPr lang="en-GB">
              <a:latin typeface="Avenir Next LT Pro" panose="020B0504020202020204" pitchFamily="34" charset="0"/>
            </a:endParaRPr>
          </a:p>
        </p:txBody>
      </p:sp>
    </p:spTree>
    <p:extLst>
      <p:ext uri="{BB962C8B-B14F-4D97-AF65-F5344CB8AC3E}">
        <p14:creationId xmlns:p14="http://schemas.microsoft.com/office/powerpoint/2010/main" val="44833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CC17-C7A4-7E4B-7AFC-0E1DB4A55DD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886C320-8822-433A-B067-AA0F4E890E4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53B8F96-5854-127B-5A27-5C35FFF409DD}"/>
              </a:ext>
            </a:extLst>
          </p:cNvPr>
          <p:cNvSpPr>
            <a:spLocks noGrp="1"/>
          </p:cNvSpPr>
          <p:nvPr>
            <p:ph type="body" idx="1"/>
          </p:nvPr>
        </p:nvSpPr>
        <p:spPr/>
        <p:txBody>
          <a:bodyPr/>
          <a:lstStyle/>
          <a:p>
            <a:pPr marL="228600" indent="-179705">
              <a:spcAft>
                <a:spcPts val="1200"/>
              </a:spcAft>
            </a:pPr>
            <a:r>
              <a:rPr lang="da-DK" sz="1800">
                <a:solidFill>
                  <a:srgbClr val="000000"/>
                </a:solidFill>
                <a:effectLst/>
                <a:latin typeface="Arial" panose="020B0604020202020204" pitchFamily="34" charset="0"/>
                <a:ea typeface="Aptos" panose="020B0004020202020204" pitchFamily="34" charset="0"/>
              </a:rPr>
              <a:t>Tillægget skal styrke rekruttering og fastholdelse i departementerne. Det har IKKE noget med arbejdspres og merarbejde at gøre</a:t>
            </a:r>
          </a:p>
          <a:p>
            <a:pPr marL="228600" indent="-179705">
              <a:spcAft>
                <a:spcPts val="1200"/>
              </a:spcAft>
            </a:pPr>
            <a:endParaRPr lang="da-DK" sz="1800">
              <a:latin typeface="Avenir Next LT Pro"/>
              <a:cs typeface="Calibri"/>
            </a:endParaRPr>
          </a:p>
        </p:txBody>
      </p:sp>
      <p:sp>
        <p:nvSpPr>
          <p:cNvPr id="4" name="Pladsholder til slidenummer 3">
            <a:extLst>
              <a:ext uri="{FF2B5EF4-FFF2-40B4-BE49-F238E27FC236}">
                <a16:creationId xmlns:a16="http://schemas.microsoft.com/office/drawing/2014/main" id="{6853076D-2D19-DEEC-A32A-4201BA7549F4}"/>
              </a:ext>
            </a:extLst>
          </p:cNvPr>
          <p:cNvSpPr>
            <a:spLocks noGrp="1"/>
          </p:cNvSpPr>
          <p:nvPr>
            <p:ph type="sldNum" sz="quarter" idx="5"/>
          </p:nvPr>
        </p:nvSpPr>
        <p:spPr/>
        <p:txBody>
          <a:bodyPr/>
          <a:lstStyle/>
          <a:p>
            <a:fld id="{A16CFAD1-D197-4A88-B173-A6412E995EE5}" type="slidenum">
              <a:rPr lang="en-GB" smtClean="0"/>
              <a:pPr/>
              <a:t>19</a:t>
            </a:fld>
            <a:endParaRPr lang="en-GB">
              <a:latin typeface="Avenir Next LT Pro" panose="020B0504020202020204" pitchFamily="34" charset="0"/>
            </a:endParaRPr>
          </a:p>
        </p:txBody>
      </p:sp>
    </p:spTree>
    <p:extLst>
      <p:ext uri="{BB962C8B-B14F-4D97-AF65-F5344CB8AC3E}">
        <p14:creationId xmlns:p14="http://schemas.microsoft.com/office/powerpoint/2010/main" val="337348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B192-5CF3-014C-D6A5-6DF8DDC706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3289878-F4CC-698C-BC35-AE6406B4F1C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C1A2464-C9D3-A692-E846-20CE8184AE20}"/>
              </a:ext>
            </a:extLst>
          </p:cNvPr>
          <p:cNvSpPr>
            <a:spLocks noGrp="1"/>
          </p:cNvSpPr>
          <p:nvPr>
            <p:ph type="body" idx="1"/>
          </p:nvPr>
        </p:nvSpPr>
        <p:spPr/>
        <p:txBody>
          <a:bodyPr/>
          <a:lstStyle/>
          <a:p>
            <a:pPr marL="228600" indent="-179705">
              <a:spcAft>
                <a:spcPts val="1200"/>
              </a:spcAft>
            </a:pPr>
            <a:r>
              <a:rPr lang="da-DK">
                <a:latin typeface="Avenir Next LT Pro"/>
              </a:rPr>
              <a:t>Ad 1: Det betyder, at man ved uansøgt afsked i åremålsperioden ikke bliver stillet ringere end varigt ansatte chefer, hvis ikke man er sikret varig ansættelse ved afsked fra åremålsstillingen</a:t>
            </a:r>
            <a:endParaRPr lang="da-DK" sz="1800">
              <a:effectLst/>
              <a:latin typeface="Avenir Next LT Pro"/>
              <a:ea typeface="Calibri" panose="020F0502020204030204" pitchFamily="34" charset="0"/>
              <a:cs typeface="Calibri" panose="020F0502020204030204" pitchFamily="34" charset="0"/>
            </a:endParaRPr>
          </a:p>
        </p:txBody>
      </p:sp>
      <p:sp>
        <p:nvSpPr>
          <p:cNvPr id="4" name="Pladsholder til slidenummer 3">
            <a:extLst>
              <a:ext uri="{FF2B5EF4-FFF2-40B4-BE49-F238E27FC236}">
                <a16:creationId xmlns:a16="http://schemas.microsoft.com/office/drawing/2014/main" id="{48A18A5F-DE22-D043-F300-786EE0771956}"/>
              </a:ext>
            </a:extLst>
          </p:cNvPr>
          <p:cNvSpPr>
            <a:spLocks noGrp="1"/>
          </p:cNvSpPr>
          <p:nvPr>
            <p:ph type="sldNum" sz="quarter" idx="5"/>
          </p:nvPr>
        </p:nvSpPr>
        <p:spPr/>
        <p:txBody>
          <a:bodyPr/>
          <a:lstStyle/>
          <a:p>
            <a:fld id="{A16CFAD1-D197-4A88-B173-A6412E995EE5}" type="slidenum">
              <a:rPr lang="en-GB" smtClean="0"/>
              <a:pPr/>
              <a:t>20</a:t>
            </a:fld>
            <a:endParaRPr lang="en-GB">
              <a:latin typeface="Avenir Next LT Pro" panose="020B0504020202020204" pitchFamily="34" charset="0"/>
            </a:endParaRPr>
          </a:p>
        </p:txBody>
      </p:sp>
    </p:spTree>
    <p:extLst>
      <p:ext uri="{BB962C8B-B14F-4D97-AF65-F5344CB8AC3E}">
        <p14:creationId xmlns:p14="http://schemas.microsoft.com/office/powerpoint/2010/main" val="179673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6996-B070-4EA5-4D37-4B98CEA8A5E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2904A1-0FEA-E1EB-5079-8AF7BC0F7A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43410F-9A8C-D60E-11A5-B534C22535CD}"/>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0436B6C-C666-40FA-3BFA-23A9A82A0F5D}"/>
              </a:ext>
            </a:extLst>
          </p:cNvPr>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973309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vigtigt med en høj valgdeltagelse for at vise overenskomsternes legitimitet. Vi skal vise arbejdsgiverne, at overenskomst er vigtigt for vores medlemmer, for det giver os bedre gennemslagskraft ved fremtidige forhandlinger.</a:t>
            </a:r>
          </a:p>
          <a:p>
            <a:r>
              <a:rPr lang="da-DK"/>
              <a:t>Jo større opbakning til DM både i form af medlemmer og valgdeltagelse, jo stærkere DM. Og det kræver styrke at lave gode resultater.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a:latin typeface="Avenir Next LT Pro" panose="020B0504020202020204" pitchFamily="34" charset="0"/>
            </a:endParaRPr>
          </a:p>
        </p:txBody>
      </p:sp>
    </p:spTree>
    <p:extLst>
      <p:ext uri="{BB962C8B-B14F-4D97-AF65-F5344CB8AC3E}">
        <p14:creationId xmlns:p14="http://schemas.microsoft.com/office/powerpoint/2010/main" val="74338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Noget af det der tog rigtig lang tid at få på plads ved OK-forhandlingerne i Finansministeriet var den økonomiske ramme. Vi kunne ”</a:t>
            </a:r>
            <a:r>
              <a:rPr lang="da-DK" dirty="0" err="1">
                <a:latin typeface="Avenir Next LT Pro"/>
              </a:rPr>
              <a:t>maxe</a:t>
            </a:r>
            <a:r>
              <a:rPr lang="da-DK" dirty="0">
                <a:latin typeface="Avenir Next LT Pro"/>
              </a:rPr>
              <a:t>” rammen ud ved at forhandle prisen ned på de øvrige forbedringer vi fik igennem (fx barsel), og vi kunne forhandle skønnet for reststigning helt ned, så der blev flere midler til generelle (centralt aftalte) lønstigninger. </a:t>
            </a:r>
          </a:p>
          <a:p>
            <a:pPr marL="179705" indent="-179705"/>
            <a:r>
              <a:rPr lang="da-DK" dirty="0">
                <a:latin typeface="Avenir Next LT Pro"/>
              </a:rPr>
              <a:t>Reguleringsordningen sikrer sammenhæng mellem offentlige og private lønninger. Hvis de privat lønninger stiger mere end de offentlige får de offentligt ansatte reguleret lønnen med 80% af forskellen – det samme gælder hvis de offentligt ansattes lønninger stiger mere end de privatansattes, så nedreguleres de offentligt ansattes lønninger med 80% af forskellen. Ved OK24 har vi aftalt at gå over til et nyt og mere præcist lønindeks, som i højere grad end det gamle sikrer, at de offentlige lønninger følger de private. (fra implicit til standardberegnet lønindeks)</a:t>
            </a:r>
            <a:endParaRPr lang="en-US" dirty="0"/>
          </a:p>
          <a:p>
            <a:pPr marL="179705" marR="0" lvl="0" indent="-1797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latin typeface="Avenir Next LT Pro"/>
              </a:rPr>
              <a:t>Og sidst men ikke mindst: Der er aftalt en ekstra forhandling i november 2025, hvor parterne skal se på om den offentlige og private lønudvikling har fulgtes ad i OK24-perioden, eller om der skal rettes op. Det er for at sikre, at de offentlige lønninger ikke sakker bagud, hvis det går bedre end forventet på det private arbejdsmarked – og det var væsentligt for, at vi accepterede en økonomisk ramme på 8,8 for hvis Finansministerens prognose er for pessimistisk, så vil vi med den ”ultimo-forhandling” i slutningen af overenskomstperioden kunne rette op, hvis det viser sig, at vi har fået for lidt.</a:t>
            </a:r>
          </a:p>
          <a:p>
            <a:pPr marL="179705" indent="-179705"/>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202977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Vi er lykkedes med at få lagt hovedparten af lønstigningen i starten af perioden, så medlemmerne hurtigst muligt får indhentet noget af reallønstabet efter en periode med inflation. </a:t>
            </a:r>
            <a:endParaRPr lang="en-US" dirty="0"/>
          </a:p>
          <a:p>
            <a:pPr marL="179705" indent="-179705"/>
            <a:r>
              <a:rPr lang="da-DK" dirty="0">
                <a:latin typeface="Avenir Next LT Pro"/>
              </a:rPr>
              <a:t>”Andre formål” er fx Øget pensionsprocent, barselsforbedring og tillægsforhøjelser. </a:t>
            </a:r>
            <a:endParaRPr lang="en-US" dirty="0"/>
          </a:p>
          <a:p>
            <a:pPr marL="179705" indent="-179705"/>
            <a:r>
              <a:rPr lang="da-DK" dirty="0">
                <a:latin typeface="Avenir Next LT Pro"/>
              </a:rPr>
              <a:t>”Skøn for reststigning” er parternes forventning til den lokale lønudvikling dvs. både anciennitetsstigninger og lokal lønforhandling. Den er sat meget lavt for at vi kunne bruge så mest muligt af den økonomiske ramme på generelle lønstigninger. Det er ikke ensbetydende med at der ikke skal forhandles løn lokalt. </a:t>
            </a:r>
            <a:endParaRPr lang="en-US" dirty="0"/>
          </a:p>
          <a:p>
            <a:pPr marL="179705" indent="-179705"/>
            <a:r>
              <a:rPr lang="da-DK" dirty="0">
                <a:latin typeface="Avenir Next LT Pro"/>
              </a:rPr>
              <a:t>Vi forventer at medlemmerne vil opnå en reallønsfremgang på 3,5% i perioden. </a:t>
            </a:r>
          </a:p>
          <a:p>
            <a:pPr marL="179705" indent="-179705"/>
            <a:r>
              <a:rPr lang="da-DK" dirty="0">
                <a:latin typeface="Avenir Next LT Pro"/>
              </a:rPr>
              <a:t>Skøn for inflationen kommer fra Finansministeriet</a:t>
            </a:r>
          </a:p>
          <a:p>
            <a:r>
              <a:rPr lang="da-DK" sz="1800" dirty="0">
                <a:solidFill>
                  <a:srgbClr val="000000"/>
                </a:solidFill>
                <a:effectLst/>
                <a:latin typeface="Arial" panose="020B0604020202020204" pitchFamily="34" charset="0"/>
                <a:ea typeface="Aptos" panose="020B0004020202020204" pitchFamily="34" charset="0"/>
              </a:rPr>
              <a:t>skøn for reguleringsordning er fastlåst for 1. april 2024 og et kvalificeret gæt </a:t>
            </a:r>
            <a:r>
              <a:rPr lang="da-DK" sz="1800" dirty="0" err="1">
                <a:solidFill>
                  <a:srgbClr val="000000"/>
                </a:solidFill>
                <a:effectLst/>
                <a:latin typeface="Arial" panose="020B0604020202020204" pitchFamily="34" charset="0"/>
                <a:ea typeface="Aptos" panose="020B0004020202020204" pitchFamily="34" charset="0"/>
              </a:rPr>
              <a:t>ift</a:t>
            </a:r>
            <a:r>
              <a:rPr lang="da-DK" sz="1800" dirty="0">
                <a:solidFill>
                  <a:srgbClr val="000000"/>
                </a:solidFill>
                <a:effectLst/>
                <a:latin typeface="Arial" panose="020B0604020202020204" pitchFamily="34" charset="0"/>
                <a:ea typeface="Aptos" panose="020B0004020202020204" pitchFamily="34" charset="0"/>
              </a:rPr>
              <a:t> den private lønudvikling for 1. april 2025, så reguleringen 1. april 2025 kan ændres hvis den private lønudvikling er anderledes end forventet.</a:t>
            </a:r>
            <a:endParaRPr lang="da-DK" sz="1800" dirty="0">
              <a:effectLst/>
              <a:latin typeface="Calibri" panose="020F0502020204030204" pitchFamily="34" charset="0"/>
              <a:ea typeface="Aptos" panose="020B0004020202020204" pitchFamily="34" charset="0"/>
            </a:endParaRPr>
          </a:p>
          <a:p>
            <a:r>
              <a:rPr lang="da-DK" sz="1800" dirty="0">
                <a:solidFill>
                  <a:srgbClr val="000000"/>
                </a:solidFill>
                <a:effectLst/>
                <a:latin typeface="Arial" panose="020B0604020202020204" pitchFamily="34" charset="0"/>
                <a:ea typeface="Aptos" panose="020B0004020202020204" pitchFamily="34" charset="0"/>
              </a:rPr>
              <a:t>Forhandling november 2025 er for at gøre op med private lønudvikling og sikre, at vi ikke får et overhæng med over i OK26</a:t>
            </a:r>
            <a:endParaRPr lang="da-DK" sz="1800" dirty="0">
              <a:effectLst/>
              <a:latin typeface="Calibri" panose="020F0502020204030204" pitchFamily="34" charset="0"/>
              <a:ea typeface="Aptos" panose="020B0004020202020204" pitchFamily="34" charset="0"/>
            </a:endParaRPr>
          </a:p>
          <a:p>
            <a:pPr marL="179705" indent="-179705"/>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426647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0E2D-C7A6-1E4B-88F0-D6C6051D54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B40E709-156E-BB3D-A2F0-37AAA63F73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7572BD-2131-9F85-3057-CFF7942EB463}"/>
              </a:ext>
            </a:extLst>
          </p:cNvPr>
          <p:cNvSpPr>
            <a:spLocks noGrp="1"/>
          </p:cNvSpPr>
          <p:nvPr>
            <p:ph type="body" idx="1"/>
          </p:nvPr>
        </p:nvSpPr>
        <p:spPr/>
        <p:txBody>
          <a:bodyPr/>
          <a:lstStyle/>
          <a:p>
            <a:pPr marL="179705" indent="-179705"/>
            <a:r>
              <a:rPr lang="da-DK">
                <a:latin typeface="Avenir Next LT Pro"/>
              </a:rPr>
              <a:t>Betalingen for st. bededag bliver lagt sammen med den særlige feriegodtgørelse (som typisk udbetales med maj og august lønnen). Samtidig opskrives den særlige feriegodtgørelse med 0,07. Samlet 0,52 procentpoint mere i særlig feriegodtgørelse. Den særlige feriegodtgørelse medregnes ikke når reguleringsordningen opgøres. Det betyder, at stigningen i særlige feriegodtgørelse ikke tæller som en lønstigning når vi skal gøre reguleringsordningen op.</a:t>
            </a:r>
          </a:p>
          <a:p>
            <a:pPr marL="179705" indent="-179705"/>
            <a:r>
              <a:rPr lang="da-DK">
                <a:latin typeface="Avenir Next LT Pro"/>
              </a:rPr>
              <a:t>Pensionen øges med 0,97 procentpoint</a:t>
            </a:r>
          </a:p>
        </p:txBody>
      </p:sp>
      <p:sp>
        <p:nvSpPr>
          <p:cNvPr id="4" name="Pladsholder til slidenummer 3">
            <a:extLst>
              <a:ext uri="{FF2B5EF4-FFF2-40B4-BE49-F238E27FC236}">
                <a16:creationId xmlns:a16="http://schemas.microsoft.com/office/drawing/2014/main" id="{F14F8CB5-5E14-27AB-DC02-F67C24F6D903}"/>
              </a:ext>
            </a:extLst>
          </p:cNvPr>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119700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Der er ingen binding på formålet med de midler der er sparet op. Fordelen ved at spare op i pensionskassen er, at man opnår en god forrentning og at arbejdsgiver står for indbetalingen.</a:t>
            </a:r>
          </a:p>
          <a:p>
            <a:r>
              <a:rPr lang="da-DK" sz="1800">
                <a:solidFill>
                  <a:srgbClr val="000000"/>
                </a:solidFill>
                <a:effectLst/>
                <a:latin typeface="Arial" panose="020B0604020202020204" pitchFamily="34" charset="0"/>
                <a:ea typeface="Aptos" panose="020B0004020202020204" pitchFamily="34" charset="0"/>
              </a:rPr>
              <a:t>opsparingsordningen – indbetaling efter skat, til gengæld skattefri når man hæver dem</a:t>
            </a:r>
            <a:endParaRPr lang="da-DK" sz="1800">
              <a:effectLst/>
              <a:latin typeface="Calibri" panose="020F0502020204030204" pitchFamily="34" charset="0"/>
              <a:ea typeface="Aptos" panose="020B0004020202020204" pitchFamily="34" charset="0"/>
            </a:endParaRPr>
          </a:p>
          <a:p>
            <a:r>
              <a:rPr lang="da-DK" sz="1800">
                <a:solidFill>
                  <a:srgbClr val="000000"/>
                </a:solidFill>
                <a:effectLst/>
                <a:latin typeface="Arial" panose="020B0604020202020204" pitchFamily="34" charset="0"/>
                <a:ea typeface="Aptos" panose="020B0004020202020204" pitchFamily="34" charset="0"/>
              </a:rPr>
              <a:t>Der er ingen frihedsret knyttet til opsparingen, men det kan aftales med arbejdsgiver</a:t>
            </a:r>
            <a:endParaRPr lang="da-DK" sz="1800">
              <a:effectLst/>
              <a:latin typeface="Calibri" panose="020F0502020204030204" pitchFamily="34" charset="0"/>
              <a:ea typeface="Aptos" panose="020B0004020202020204" pitchFamily="34" charset="0"/>
            </a:endParaRPr>
          </a:p>
          <a:p>
            <a:r>
              <a:rPr lang="da-DK" sz="1800">
                <a:solidFill>
                  <a:srgbClr val="000000"/>
                </a:solidFill>
                <a:effectLst/>
                <a:latin typeface="Arial" panose="020B0604020202020204" pitchFamily="34" charset="0"/>
                <a:ea typeface="Aptos" panose="020B0004020202020204" pitchFamily="34" charset="0"/>
              </a:rPr>
              <a:t>Bedre forrentning end opsparing på egen bankkonto – det er kunderne der ejer pensionskassen og får hele afkastet (ingen aktionærer)</a:t>
            </a:r>
            <a:endParaRPr lang="da-DK" sz="1800">
              <a:effectLst/>
              <a:latin typeface="Calibri" panose="020F0502020204030204" pitchFamily="34" charset="0"/>
              <a:ea typeface="Aptos" panose="020B0004020202020204" pitchFamily="34" charset="0"/>
            </a:endParaRPr>
          </a:p>
          <a:p>
            <a:pPr marL="0" indent="0">
              <a:buNone/>
            </a:pPr>
            <a:endParaRPr lang="da-DK" sz="1800">
              <a:effectLst/>
              <a:latin typeface="Avenir Next LT Pro"/>
              <a:ea typeface="Calibri" panose="020F0502020204030204" pitchFamily="34" charset="0"/>
              <a:cs typeface="Arial"/>
            </a:endParaRPr>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46983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Medarbejderes kan planlægge afvikling af opsparede dage op til 8 dage årligt og max to dage i træk. Dagene skal varsles i bedst mulig tid og kan afvikles i det omfang tjenesten tillader det. Dvs. arbejdsgiver skal have en god grund til at sige at det ikke kan lade sig gøre (i lighed med Ferieloven)</a:t>
            </a:r>
            <a:br>
              <a:rPr lang="da-DK">
                <a:latin typeface="Avenir Next LT Pro"/>
              </a:rPr>
            </a:br>
            <a:r>
              <a:rPr lang="da-DK">
                <a:latin typeface="Avenir Next LT Pro"/>
              </a:rPr>
              <a:t>- Hvis medarbejderen ønsker at holde mere end 2 dage i sammenhæng eller flere end 8 dage pr år, så skal afholdelse aftales med arbejdsgiver. Hvis man fx har opsparet 15 dage og ønsker at holde dem i forlængelse af sin sommerferie, så skal det aftales med arbejdsgiver.</a:t>
            </a:r>
          </a:p>
          <a:p>
            <a:pPr marL="179705" indent="-179705"/>
            <a:r>
              <a:rPr lang="da-DK">
                <a:latin typeface="Avenir Next LT Pro"/>
              </a:rPr>
              <a:t>Ved fratrædelse kontant godtgørelse, så arbejdsgiver kan ikke varsle opsparingen til afholdelse.</a:t>
            </a:r>
          </a:p>
          <a:p>
            <a:pPr marL="179705" indent="-179705"/>
            <a:r>
              <a:rPr lang="da-DK">
                <a:latin typeface="Avenir Next LT Pro"/>
              </a:rPr>
              <a:t>Der har hele tiden været en mulighed i ferieaftalen for at aftale overførsel af de 5 særlige feriedage til næste </a:t>
            </a:r>
            <a:r>
              <a:rPr lang="da-DK" err="1">
                <a:latin typeface="Avenir Next LT Pro"/>
              </a:rPr>
              <a:t>ferieår</a:t>
            </a:r>
            <a:r>
              <a:rPr lang="da-DK">
                <a:latin typeface="Avenir Next LT Pro"/>
              </a:rPr>
              <a:t>. Men det krævede en aftale mellem arbejdsgiver og medarbejder. Med den nye aftale er opsparing af de særlige feriedage en ret (det skal ikke aftales) og man kan spare op over flere år.</a:t>
            </a:r>
          </a:p>
          <a:p>
            <a:pPr marL="179705" indent="-179705"/>
            <a:r>
              <a:rPr lang="da-DK">
                <a:latin typeface="Avenir Next LT Pro"/>
              </a:rPr>
              <a:t>Bemærk ikrafttrædelsesdatoen, den følger tidspunktet for tildeling af nye særlige feriedage.</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145077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Den Statslige Kompetencefond og Kompetencesekretariatet videreføres med en økonomisk ramme svarende til resultatet i 2021, opskrevet til OK24-niveau</a:t>
            </a:r>
          </a:p>
          <a:p>
            <a:pPr marL="179705" indent="-179705"/>
            <a:r>
              <a:rPr lang="da-DK">
                <a:latin typeface="Avenir Next LT Pro"/>
              </a:rPr>
              <a:t>Parterne vil styrke den fælles forståelse af strategisk kompetenceudvikling i Kompetencesekretariatets rådgivningsydelser</a:t>
            </a:r>
          </a:p>
          <a:p>
            <a:pPr marL="179705" indent="-179705"/>
            <a:r>
              <a:rPr lang="da-DK">
                <a:latin typeface="Avenir Next LT Pro"/>
              </a:rPr>
              <a:t>FLIPA bibeholder nuværende forløb med 3 hele uddannelsesdage + 2 halve netværksdage inden for et halvt år. Ledernes deltagelse finansieres af deres arbejdspladser</a:t>
            </a:r>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224962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defRPr/>
            </a:pPr>
            <a:r>
              <a:rPr lang="da-DK" dirty="0">
                <a:solidFill>
                  <a:srgbClr val="222222"/>
                </a:solidFill>
                <a:latin typeface="Avenir Next LT Pro"/>
              </a:rPr>
              <a:t>Det er meget positivt (ligestilling), at vi nu har sikret flere ugers barsel med løn til fædre og </a:t>
            </a:r>
            <a:r>
              <a:rPr lang="da-DK" dirty="0" err="1">
                <a:solidFill>
                  <a:srgbClr val="222222"/>
                </a:solidFill>
                <a:latin typeface="Avenir Next LT Pro"/>
              </a:rPr>
              <a:t>medmødre</a:t>
            </a:r>
            <a:r>
              <a:rPr lang="da-DK" dirty="0">
                <a:solidFill>
                  <a:srgbClr val="222222"/>
                </a:solidFill>
                <a:latin typeface="Avenir Next LT Pro"/>
              </a:rPr>
              <a:t>. Vi ved, at løn spiller en stor rolle for, om partneren tager barsel, og vi forventer, at endnu flere kommer til at bruge hele den øremærkede barselsperiode, når der nu kommer fuld </a:t>
            </a:r>
            <a:r>
              <a:rPr lang="da-DK" dirty="0" err="1">
                <a:solidFill>
                  <a:srgbClr val="222222"/>
                </a:solidFill>
                <a:latin typeface="Avenir Next LT Pro"/>
              </a:rPr>
              <a:t>lønret</a:t>
            </a:r>
            <a:r>
              <a:rPr lang="da-DK" dirty="0">
                <a:solidFill>
                  <a:srgbClr val="222222"/>
                </a:solidFill>
                <a:latin typeface="Avenir Next LT Pro"/>
              </a:rPr>
              <a:t>. </a:t>
            </a:r>
            <a:endParaRPr lang="da-DK" dirty="0">
              <a:solidFill>
                <a:srgbClr val="222222"/>
              </a:solidFill>
              <a:latin typeface="AvenirNext"/>
            </a:endParaRPr>
          </a:p>
          <a:p>
            <a:pPr marL="179705" indent="-179705">
              <a:defRPr/>
            </a:pPr>
            <a:r>
              <a:rPr lang="da-DK" dirty="0" err="1">
                <a:solidFill>
                  <a:srgbClr val="222222"/>
                </a:solidFill>
                <a:latin typeface="Avenir Next LT Pro"/>
              </a:rPr>
              <a:t>Flerlinge</a:t>
            </a:r>
            <a:r>
              <a:rPr lang="da-DK" dirty="0">
                <a:solidFill>
                  <a:srgbClr val="222222"/>
                </a:solidFill>
                <a:latin typeface="Avenir Next LT Pro"/>
              </a:rPr>
              <a:t>-forældre får hver 13 uger ekstra, gælder også adoptanter hvis børnene er under 1 år ved modtagelsen </a:t>
            </a:r>
            <a:endParaRPr lang="da-DK" dirty="0"/>
          </a:p>
          <a:p>
            <a:pPr marL="179705" indent="-179705">
              <a:defRPr/>
            </a:pPr>
            <a:r>
              <a:rPr lang="da-DK" dirty="0">
                <a:solidFill>
                  <a:srgbClr val="222222"/>
                </a:solidFill>
                <a:latin typeface="Avenir Next LT Pro"/>
              </a:rPr>
              <a:t>Solo-forældre får 10 uger ekstra, gælder også ved adoption</a:t>
            </a:r>
          </a:p>
          <a:p>
            <a:pPr marL="179705" indent="-179705">
              <a:defRPr/>
            </a:pPr>
            <a:r>
              <a:rPr lang="da-DK" dirty="0">
                <a:solidFill>
                  <a:srgbClr val="222222"/>
                </a:solidFill>
                <a:latin typeface="Avenir Next LT Pro"/>
              </a:rPr>
              <a:t>Mor (barselslovens betegnelse) har fortsat ret til løn i 6 uger før fødslen, 14 uger efter fødslen (barselsorlov) + 6 uger (forældreorlov) + 6 deleuger, som skal deles med den anden forælder hvis begge forældre er ansat på samme overenskomst.</a:t>
            </a:r>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latin typeface="Avenir Next LT Pro" panose="020B0504020202020204" pitchFamily="34" charset="0"/>
            </a:endParaRPr>
          </a:p>
        </p:txBody>
      </p:sp>
    </p:spTree>
    <p:extLst>
      <p:ext uri="{BB962C8B-B14F-4D97-AF65-F5344CB8AC3E}">
        <p14:creationId xmlns:p14="http://schemas.microsoft.com/office/powerpoint/2010/main" val="1265261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11. marts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11. marts 2024</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11. marts 2024</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11. marts 2024</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11.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11.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11.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11.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0" Type="http://schemas.openxmlformats.org/officeDocument/2006/relationships/slideLayout" Target="../slideLayouts/slideLayout20.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 Small Header</a:t>
            </a:r>
          </a:p>
          <a:p>
            <a:pPr lvl="7"/>
            <a:r>
              <a:rPr lang="da-DK" noProof="0"/>
              <a:t>Level 8, Small Body</a:t>
            </a:r>
          </a:p>
          <a:p>
            <a:pPr lvl="8"/>
            <a:r>
              <a:rPr lang="da-DK" noProof="0"/>
              <a:t>Level 9, </a:t>
            </a:r>
            <a:r>
              <a:rPr lang="da-DK" noProof="0" err="1"/>
              <a:t>Infographic</a:t>
            </a:r>
            <a:endParaRPr lang="da-DK" noProof="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11. marts 2024</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5"/>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6"/>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27"/>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28"/>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29"/>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0"/>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1"/>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2"/>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3"/>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4"/>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5"/>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6"/>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37"/>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38"/>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39"/>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0"/>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1"/>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2"/>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3"/>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4"/>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5"/>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6"/>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47"/>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09D65-9A27-4A34-8FB3-6C1870B36EDB}"/>
              </a:ext>
            </a:extLst>
          </p:cNvPr>
          <p:cNvSpPr>
            <a:spLocks noGrp="1"/>
          </p:cNvSpPr>
          <p:nvPr>
            <p:ph type="ctrTitle"/>
          </p:nvPr>
        </p:nvSpPr>
        <p:spPr/>
        <p:txBody>
          <a:bodyPr/>
          <a:lstStyle/>
          <a:p>
            <a:r>
              <a:rPr lang="da-DK"/>
              <a:t>OK24</a:t>
            </a:r>
            <a:br>
              <a:rPr lang="da-DK"/>
            </a:br>
            <a:r>
              <a:rPr lang="da-DK" sz="2000"/>
              <a:t>- Resultatet stat</a:t>
            </a:r>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a:xfrm>
            <a:off x="360000" y="6033600"/>
            <a:ext cx="5544000" cy="468000"/>
          </a:xfrm>
        </p:spPr>
        <p:txBody>
          <a:bodyPr/>
          <a:lstStyle/>
          <a:p>
            <a:fld id="{5E7F469A-D844-4687-9D05-1C2BCF471069}" type="datetime2">
              <a:rPr lang="da-DK" smtClean="0"/>
              <a:pPr/>
              <a:t>11. marts 2024</a:t>
            </a:fld>
            <a:endParaRPr lang="da-DK"/>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a:xfrm>
            <a:off x="0" y="6876000"/>
            <a:ext cx="0" cy="0"/>
          </a:xfrm>
        </p:spPr>
        <p:txBody>
          <a:bodyPr/>
          <a:lstStyle/>
          <a:p>
            <a:endParaRPr lang="da-DK"/>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a:xfrm>
            <a:off x="0" y="6876000"/>
            <a:ext cx="0" cy="0"/>
          </a:xfrm>
        </p:spPr>
        <p:txBody>
          <a:bodyPr/>
          <a:lstStyle/>
          <a:p>
            <a:fld id="{23AA811B-2EBD-4900-905E-5BE206449611}" type="slidenum">
              <a:rPr lang="da-DK" smtClean="0"/>
              <a:pPr/>
              <a:t>1</a:t>
            </a:fld>
            <a:endParaRPr lang="da-DK"/>
          </a:p>
        </p:txBody>
      </p:sp>
      <p:sp>
        <p:nvSpPr>
          <p:cNvPr id="6" name="Picture Placeholder 5">
            <a:extLst>
              <a:ext uri="{FF2B5EF4-FFF2-40B4-BE49-F238E27FC236}">
                <a16:creationId xmlns:a16="http://schemas.microsoft.com/office/drawing/2014/main" id="{90FFF0B2-B7BC-46F5-8741-6D1D74B1D751}"/>
              </a:ext>
            </a:extLst>
          </p:cNvPr>
          <p:cNvSpPr>
            <a:spLocks noGrp="1"/>
          </p:cNvSpPr>
          <p:nvPr>
            <p:ph type="pic" sz="quarter" idx="13"/>
          </p:nvPr>
        </p:nvSpPr>
        <p:spPr/>
        <p:txBody>
          <a:bodyPr/>
          <a:lstStyle/>
          <a:p>
            <a:endParaRPr lang="da-DK"/>
          </a:p>
        </p:txBody>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dirty="0"/>
              <a:t>Barsel og ligestilling af forskellige familier</a:t>
            </a:r>
          </a:p>
        </p:txBody>
      </p:sp>
      <p:pic>
        <p:nvPicPr>
          <p:cNvPr id="9" name="Billede 8" descr="Et billede, der indeholder moderskab, person, mave, kvinde&#10;&#10;Automatisk genereret beskrivelse">
            <a:extLst>
              <a:ext uri="{FF2B5EF4-FFF2-40B4-BE49-F238E27FC236}">
                <a16:creationId xmlns:a16="http://schemas.microsoft.com/office/drawing/2014/main" id="{8238D1E2-E651-8D23-8C9B-78D077604B87}"/>
              </a:ext>
            </a:extLst>
          </p:cNvPr>
          <p:cNvPicPr>
            <a:picLocks noChangeAspect="1"/>
          </p:cNvPicPr>
          <p:nvPr/>
        </p:nvPicPr>
        <p:blipFill rotWithShape="1">
          <a:blip r:embed="rId3">
            <a:extLst>
              <a:ext uri="{28A0092B-C50C-407E-A947-70E740481C1C}">
                <a14:useLocalDpi xmlns:a14="http://schemas.microsoft.com/office/drawing/2010/main" val="0"/>
              </a:ext>
            </a:extLst>
          </a:blip>
          <a:srcRect r="26734" b="1"/>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6275388" y="2084400"/>
            <a:ext cx="5556250" cy="4049700"/>
          </a:xfrm>
        </p:spPr>
        <p:txBody>
          <a:bodyPr vert="horz" lIns="0" tIns="0" rIns="0" bIns="0" rtlCol="0" anchor="t">
            <a:normAutofit lnSpcReduction="10000"/>
          </a:bodyPr>
          <a:lstStyle/>
          <a:p>
            <a:pPr marL="269875" indent="-269875"/>
            <a:r>
              <a:rPr lang="da-DK" dirty="0"/>
              <a:t>3 ugers ekstra </a:t>
            </a:r>
            <a:r>
              <a:rPr lang="da-DK" dirty="0" err="1"/>
              <a:t>lønret</a:t>
            </a:r>
            <a:r>
              <a:rPr lang="da-DK" dirty="0"/>
              <a:t> </a:t>
            </a:r>
            <a:r>
              <a:rPr lang="da-DK" b="0" i="0" dirty="0">
                <a:solidFill>
                  <a:srgbClr val="222222"/>
                </a:solidFill>
                <a:effectLst/>
              </a:rPr>
              <a:t>til alle medforældre. Det giver familier bedre </a:t>
            </a:r>
            <a:r>
              <a:rPr lang="da-DK" dirty="0">
                <a:solidFill>
                  <a:srgbClr val="222222"/>
                </a:solidFill>
                <a:ea typeface="+mn-lt"/>
                <a:cs typeface="+mn-lt"/>
              </a:rPr>
              <a:t>muligheder</a:t>
            </a:r>
            <a:r>
              <a:rPr lang="da-DK" b="0" i="0" dirty="0">
                <a:solidFill>
                  <a:srgbClr val="222222"/>
                </a:solidFill>
                <a:effectLst/>
              </a:rPr>
              <a:t> for at udnytte den øremærkede barsel i den nye barselsorlov, at man nu får løn i hele perioden</a:t>
            </a:r>
            <a:endParaRPr lang="en-US" dirty="0"/>
          </a:p>
          <a:p>
            <a:pPr marL="269875" indent="-269875"/>
            <a:r>
              <a:rPr lang="da-DK" dirty="0">
                <a:solidFill>
                  <a:srgbClr val="222222"/>
                </a:solidFill>
              </a:rPr>
              <a:t>Med de nye uger ser medforældres </a:t>
            </a:r>
            <a:r>
              <a:rPr lang="da-DK" dirty="0" err="1">
                <a:solidFill>
                  <a:srgbClr val="222222"/>
                </a:solidFill>
              </a:rPr>
              <a:t>lønret</a:t>
            </a:r>
            <a:r>
              <a:rPr lang="da-DK" dirty="0">
                <a:solidFill>
                  <a:srgbClr val="222222"/>
                </a:solidFill>
              </a:rPr>
              <a:t> således ud: </a:t>
            </a:r>
          </a:p>
          <a:p>
            <a:pPr marL="539750" lvl="1" indent="-269875">
              <a:buFont typeface="Courier New" panose="02070309020205020404" pitchFamily="49" charset="0"/>
              <a:buChar char="o"/>
            </a:pPr>
            <a:r>
              <a:rPr lang="da-DK" dirty="0">
                <a:solidFill>
                  <a:srgbClr val="222222"/>
                </a:solidFill>
              </a:rPr>
              <a:t>2 uger i tilknytning til fødslen</a:t>
            </a:r>
          </a:p>
          <a:p>
            <a:pPr marL="539750" lvl="1" indent="-269875">
              <a:buFont typeface="Courier New" panose="02070309020205020404" pitchFamily="49" charset="0"/>
              <a:buChar char="o"/>
            </a:pPr>
            <a:r>
              <a:rPr lang="da-DK" dirty="0">
                <a:solidFill>
                  <a:srgbClr val="222222"/>
                </a:solidFill>
              </a:rPr>
              <a:t>Derefter 10 </a:t>
            </a:r>
            <a:r>
              <a:rPr lang="da-DK" dirty="0"/>
              <a:t>øremærkede </a:t>
            </a:r>
            <a:r>
              <a:rPr lang="da-DK" dirty="0">
                <a:solidFill>
                  <a:srgbClr val="222222"/>
                </a:solidFill>
              </a:rPr>
              <a:t>uger + 6 deleuger (i perioden 10 uger efter fødslen)</a:t>
            </a:r>
            <a:endParaRPr lang="da-DK" b="0" i="0" dirty="0">
              <a:solidFill>
                <a:srgbClr val="222222"/>
              </a:solidFill>
              <a:effectLst/>
            </a:endParaRPr>
          </a:p>
          <a:p>
            <a:pPr marL="269875" indent="-269875" algn="l"/>
            <a:r>
              <a:rPr lang="da-DK" b="0" i="0" dirty="0" err="1">
                <a:solidFill>
                  <a:srgbClr val="222222"/>
                </a:solidFill>
                <a:effectLst/>
              </a:rPr>
              <a:t>Flerlinge</a:t>
            </a:r>
            <a:r>
              <a:rPr lang="da-DK" dirty="0">
                <a:solidFill>
                  <a:srgbClr val="222222"/>
                </a:solidFill>
              </a:rPr>
              <a:t>-</a:t>
            </a:r>
            <a:r>
              <a:rPr lang="da-DK" b="0" i="0" dirty="0">
                <a:solidFill>
                  <a:srgbClr val="222222"/>
                </a:solidFill>
                <a:effectLst/>
              </a:rPr>
              <a:t>forældre </a:t>
            </a:r>
            <a:r>
              <a:rPr lang="da-DK" dirty="0">
                <a:solidFill>
                  <a:srgbClr val="222222"/>
                </a:solidFill>
              </a:rPr>
              <a:t>får hver 13 uger ekstra, gælder også adoptanter hvis børnene er under 1 år ved modtagelsen (Forudsat at lovforslag nr. L96 om barselsloven vedtages i sin helhed)</a:t>
            </a:r>
            <a:endParaRPr lang="da-DK" b="0" i="0" dirty="0">
              <a:solidFill>
                <a:srgbClr val="222222"/>
              </a:solidFill>
              <a:effectLst/>
            </a:endParaRPr>
          </a:p>
          <a:p>
            <a:pPr marL="269875" indent="-269875" algn="l"/>
            <a:r>
              <a:rPr lang="da-DK" dirty="0">
                <a:solidFill>
                  <a:srgbClr val="222222"/>
                </a:solidFill>
              </a:rPr>
              <a:t>Soloforældre får 10 uger ekstra, gælder også ved adoption</a:t>
            </a:r>
            <a:endParaRPr lang="da-DK" b="0" i="0" dirty="0">
              <a:solidFill>
                <a:srgbClr val="222222"/>
              </a:solidFill>
              <a:effectLst/>
            </a:endParaRPr>
          </a:p>
          <a:p>
            <a:pPr marL="269875" indent="-269875"/>
            <a:r>
              <a:rPr lang="da-DK" b="0" i="0" dirty="0">
                <a:solidFill>
                  <a:srgbClr val="222222"/>
                </a:solidFill>
                <a:effectLst/>
              </a:rPr>
              <a:t>Ændringerne </a:t>
            </a:r>
            <a:r>
              <a:rPr lang="da-DK" dirty="0">
                <a:solidFill>
                  <a:srgbClr val="222222"/>
                </a:solidFill>
                <a:ea typeface="+mn-lt"/>
                <a:cs typeface="+mn-lt"/>
              </a:rPr>
              <a:t>træder </a:t>
            </a:r>
            <a:r>
              <a:rPr lang="da-DK" dirty="0">
                <a:solidFill>
                  <a:srgbClr val="222222"/>
                </a:solidFill>
              </a:rPr>
              <a:t>i</a:t>
            </a:r>
            <a:r>
              <a:rPr lang="da-DK" b="0" i="0" dirty="0">
                <a:solidFill>
                  <a:srgbClr val="222222"/>
                </a:solidFill>
                <a:effectLst/>
              </a:rPr>
              <a:t> kraft for børn født 1. april 2024 eller senere</a:t>
            </a:r>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B95B13C9-B02B-E31B-18A3-CBD47D90BFF0}"/>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10</a:t>
            </a:fld>
            <a:endParaRPr lang="da-DK"/>
          </a:p>
        </p:txBody>
      </p:sp>
    </p:spTree>
    <p:extLst>
      <p:ext uri="{BB962C8B-B14F-4D97-AF65-F5344CB8AC3E}">
        <p14:creationId xmlns:p14="http://schemas.microsoft.com/office/powerpoint/2010/main" val="35133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DEE7-5750-8E1D-91E1-C2483D97B0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FACB86-887F-4C46-1213-8E0268F42F82}"/>
              </a:ext>
            </a:extLst>
          </p:cNvPr>
          <p:cNvSpPr>
            <a:spLocks noGrp="1"/>
          </p:cNvSpPr>
          <p:nvPr>
            <p:ph type="title"/>
          </p:nvPr>
        </p:nvSpPr>
        <p:spPr>
          <a:xfrm>
            <a:off x="360000" y="802800"/>
            <a:ext cx="11473200" cy="1278000"/>
          </a:xfrm>
        </p:spPr>
        <p:txBody>
          <a:bodyPr anchor="t">
            <a:normAutofit/>
          </a:bodyPr>
          <a:lstStyle/>
          <a:p>
            <a:r>
              <a:rPr lang="da-DK"/>
              <a:t>Kunstig intelligens (AI)</a:t>
            </a:r>
          </a:p>
        </p:txBody>
      </p:sp>
      <p:sp>
        <p:nvSpPr>
          <p:cNvPr id="3" name="Pladsholder til indhold 2">
            <a:extLst>
              <a:ext uri="{FF2B5EF4-FFF2-40B4-BE49-F238E27FC236}">
                <a16:creationId xmlns:a16="http://schemas.microsoft.com/office/drawing/2014/main" id="{6ED791C7-15ED-403E-796E-D9BD9544C38C}"/>
              </a:ext>
            </a:extLst>
          </p:cNvPr>
          <p:cNvSpPr>
            <a:spLocks noGrp="1"/>
          </p:cNvSpPr>
          <p:nvPr>
            <p:ph idx="1"/>
          </p:nvPr>
        </p:nvSpPr>
        <p:spPr>
          <a:xfrm>
            <a:off x="359999" y="2080800"/>
            <a:ext cx="7526701" cy="4053600"/>
          </a:xfrm>
        </p:spPr>
        <p:txBody>
          <a:bodyPr vert="horz" lIns="0" tIns="0" rIns="0" bIns="0" rtlCol="0" anchor="t">
            <a:normAutofit/>
          </a:bodyPr>
          <a:lstStyle/>
          <a:p>
            <a:pPr marL="269875" indent="-269875"/>
            <a:endParaRPr lang="da-DK"/>
          </a:p>
          <a:p>
            <a:pPr marL="269875" indent="-269875"/>
            <a:r>
              <a:rPr lang="da-DK"/>
              <a:t>Parterne er enige om at igangsætte en flersporet indsats i overenskomstperioden. Indsatsen skal danne udgangspunkt for drøftelser af relevante aftaler og bidrage til, at implementering og brug af kunstig intelligens på de statslige arbejdspladser sker på en hensigtsmæssig måde</a:t>
            </a:r>
          </a:p>
          <a:p>
            <a:pPr marL="269875" indent="-269875"/>
            <a:endParaRPr lang="da-DK"/>
          </a:p>
          <a:p>
            <a:pPr marL="269875" indent="-269875"/>
            <a:r>
              <a:rPr lang="da-DK"/>
              <a:t>Konkret vil parterne: </a:t>
            </a:r>
          </a:p>
          <a:p>
            <a:pPr lvl="1">
              <a:buFont typeface="Courier New" panose="02070309020205020404" pitchFamily="49" charset="0"/>
              <a:buChar char="o"/>
            </a:pPr>
            <a:r>
              <a:rPr lang="da-DK"/>
              <a:t>I fællesskab tilegne sig ny viden om AI</a:t>
            </a:r>
          </a:p>
          <a:p>
            <a:pPr lvl="1">
              <a:buFont typeface="Courier New" panose="02070309020205020404" pitchFamily="49" charset="0"/>
              <a:buChar char="o"/>
            </a:pPr>
            <a:r>
              <a:rPr lang="da-DK"/>
              <a:t>Drøfte behovet for at justere relevante centrale aftaler. Formålet er at  afklare, hvordan parterne bedst muligt understøtter lokale drøftelser af  potentialer og risici ved AI aftalemæssigt</a:t>
            </a:r>
          </a:p>
          <a:p>
            <a:pPr lvl="1">
              <a:buFont typeface="Courier New" panose="02070309020205020404" pitchFamily="49" charset="0"/>
              <a:buChar char="o"/>
            </a:pPr>
            <a:r>
              <a:rPr lang="da-DK"/>
              <a:t>I fællesskab opfordre til og fremme dialog om AI på de statslige arbejdspladser, fx gennem et fælles dialogværktøj til brug for den lokale dialog om implementering og brug af AI</a:t>
            </a:r>
          </a:p>
        </p:txBody>
      </p:sp>
      <p:pic>
        <p:nvPicPr>
          <p:cNvPr id="9" name="Billede 8" descr="Et billede, der indeholder møbel, bænk, jord, gulv&#10;&#10;Automatisk genereret beskrivelse">
            <a:extLst>
              <a:ext uri="{FF2B5EF4-FFF2-40B4-BE49-F238E27FC236}">
                <a16:creationId xmlns:a16="http://schemas.microsoft.com/office/drawing/2014/main" id="{4A65F7EE-E098-8D82-63C4-9D81CE5518DC}"/>
              </a:ext>
            </a:extLst>
          </p:cNvPr>
          <p:cNvPicPr>
            <a:picLocks noChangeAspect="1"/>
          </p:cNvPicPr>
          <p:nvPr/>
        </p:nvPicPr>
        <p:blipFill rotWithShape="1">
          <a:blip r:embed="rId3">
            <a:extLst>
              <a:ext uri="{28A0092B-C50C-407E-A947-70E740481C1C}">
                <a14:useLocalDpi xmlns:a14="http://schemas.microsoft.com/office/drawing/2010/main" val="0"/>
              </a:ext>
            </a:extLst>
          </a:blip>
          <a:srcRect l="7863" r="11921" b="-2"/>
          <a:stretch/>
        </p:blipFill>
        <p:spPr>
          <a:xfrm>
            <a:off x="9232900" y="2084400"/>
            <a:ext cx="2598738" cy="4049700"/>
          </a:xfrm>
          <a:prstGeom prst="rect">
            <a:avLst/>
          </a:prstGeom>
          <a:noFill/>
        </p:spPr>
      </p:pic>
      <p:sp>
        <p:nvSpPr>
          <p:cNvPr id="5" name="Pladsholder til dato 4">
            <a:extLst>
              <a:ext uri="{FF2B5EF4-FFF2-40B4-BE49-F238E27FC236}">
                <a16:creationId xmlns:a16="http://schemas.microsoft.com/office/drawing/2014/main" id="{4B726E66-A732-929A-1767-9813F53A922A}"/>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50D9F9EE-97DF-1573-666C-926C2036ABCC}"/>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106A07B5-1B8B-CA79-DC8E-0C40D87BBC38}"/>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11</a:t>
            </a:fld>
            <a:endParaRPr lang="da-DK"/>
          </a:p>
        </p:txBody>
      </p:sp>
    </p:spTree>
    <p:extLst>
      <p:ext uri="{BB962C8B-B14F-4D97-AF65-F5344CB8AC3E}">
        <p14:creationId xmlns:p14="http://schemas.microsoft.com/office/powerpoint/2010/main" val="339180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Tillidsrepræsentanter</a:t>
            </a:r>
          </a:p>
        </p:txBody>
      </p:sp>
      <p:pic>
        <p:nvPicPr>
          <p:cNvPr id="9" name="Billede 8" descr="Et billede, der indeholder kort, tekst, person&#10;&#10;Automatisk genereret beskrivelse">
            <a:extLst>
              <a:ext uri="{FF2B5EF4-FFF2-40B4-BE49-F238E27FC236}">
                <a16:creationId xmlns:a16="http://schemas.microsoft.com/office/drawing/2014/main" id="{4C736E3C-8339-EF2D-8C30-BFC697DF1DE7}"/>
              </a:ext>
            </a:extLst>
          </p:cNvPr>
          <p:cNvPicPr>
            <a:picLocks noChangeAspect="1"/>
          </p:cNvPicPr>
          <p:nvPr/>
        </p:nvPicPr>
        <p:blipFill rotWithShape="1">
          <a:blip r:embed="rId3">
            <a:extLst>
              <a:ext uri="{28A0092B-C50C-407E-A947-70E740481C1C}">
                <a14:useLocalDpi xmlns:a14="http://schemas.microsoft.com/office/drawing/2010/main" val="0"/>
              </a:ext>
            </a:extLst>
          </a:blip>
          <a:srcRect t="29250" r="-3" b="-3"/>
          <a:stretch/>
        </p:blipFill>
        <p:spPr>
          <a:xfrm>
            <a:off x="360000" y="2080800"/>
            <a:ext cx="3133214" cy="2779661"/>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3708971" y="2084400"/>
            <a:ext cx="8122667" cy="4049700"/>
          </a:xfrm>
        </p:spPr>
        <p:txBody>
          <a:bodyPr vert="horz" lIns="0" tIns="0" rIns="0" bIns="0" rtlCol="0" anchor="t">
            <a:noAutofit/>
          </a:bodyPr>
          <a:lstStyle/>
          <a:p>
            <a:pPr marL="269875" indent="-269875">
              <a:lnSpc>
                <a:spcPct val="90000"/>
              </a:lnSpc>
            </a:pPr>
            <a:r>
              <a:rPr lang="da-DK"/>
              <a:t>På institutioner placeret på flere geografisk spredte lokationer eller, hvor der er mere end 100 medarbejdere i en medarbejdergruppe, skal der optages forhandling om tillidsrepræsentantstrukturen og antallet af tillidsrepræsentanter pr. medarbejdergruppe, hvis en af parterne ønsker det</a:t>
            </a:r>
          </a:p>
          <a:p>
            <a:pPr marL="269875" indent="-269875">
              <a:lnSpc>
                <a:spcPct val="90000"/>
              </a:lnSpc>
            </a:pPr>
            <a:r>
              <a:rPr lang="da-DK"/>
              <a:t>Ændringen træder i kraft 1. april 2025</a:t>
            </a:r>
            <a:endParaRPr lang="en-US"/>
          </a:p>
          <a:p>
            <a:pPr marL="269875" indent="-269875">
              <a:lnSpc>
                <a:spcPct val="90000"/>
              </a:lnSpc>
            </a:pPr>
            <a:endParaRPr lang="da-DK"/>
          </a:p>
          <a:p>
            <a:pPr marL="0" indent="0">
              <a:lnSpc>
                <a:spcPct val="90000"/>
              </a:lnSpc>
              <a:buNone/>
            </a:pPr>
            <a:r>
              <a:rPr lang="da-DK"/>
              <a:t>Pr. 1. april 2024 gælder at: </a:t>
            </a:r>
          </a:p>
          <a:p>
            <a:pPr marL="539750" lvl="1" indent="-269875">
              <a:lnSpc>
                <a:spcPct val="90000"/>
              </a:lnSpc>
            </a:pPr>
            <a:r>
              <a:rPr lang="da-DK"/>
              <a:t>Tillidsrepræsentanten skal have mulighed for at mødes med nyansatte kollegaer i arbejdstiden</a:t>
            </a:r>
          </a:p>
          <a:p>
            <a:pPr marL="539750" lvl="1" indent="-269875">
              <a:lnSpc>
                <a:spcPct val="90000"/>
              </a:lnSpc>
            </a:pPr>
            <a:r>
              <a:rPr lang="da-DK"/>
              <a:t>Efter nyvalg og genvalg drøfter ledelsen og tillidsrepræsentanten tidsforbrug og behov for reduktion af sædvanlige opgaver (fælles ansvar)</a:t>
            </a:r>
            <a:br>
              <a:rPr lang="da-DK"/>
            </a:br>
            <a:endParaRPr lang="da-DK"/>
          </a:p>
          <a:p>
            <a:pPr marL="269875" indent="-269875">
              <a:lnSpc>
                <a:spcPct val="90000"/>
              </a:lnSpc>
            </a:pPr>
            <a:endParaRPr lang="da-DK"/>
          </a:p>
          <a:p>
            <a:pPr marL="269875" indent="-269875">
              <a:lnSpc>
                <a:spcPct val="90000"/>
              </a:lnSpc>
            </a:pPr>
            <a:r>
              <a:rPr lang="da-DK"/>
              <a:t>Videreførelse af Samarbejdssekretariatet</a:t>
            </a:r>
          </a:p>
        </p:txBody>
      </p:sp>
      <p:sp>
        <p:nvSpPr>
          <p:cNvPr id="14" name="Text Placeholder 4">
            <a:extLst>
              <a:ext uri="{FF2B5EF4-FFF2-40B4-BE49-F238E27FC236}">
                <a16:creationId xmlns:a16="http://schemas.microsoft.com/office/drawing/2014/main" id="{E2D7956B-E856-CB8F-224F-9EB28827DC99}"/>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095E9B4D-E6B2-D40A-DEC6-B27846211C6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12</a:t>
            </a:fld>
            <a:endParaRPr lang="da-DK"/>
          </a:p>
        </p:txBody>
      </p:sp>
    </p:spTree>
    <p:extLst>
      <p:ext uri="{BB962C8B-B14F-4D97-AF65-F5344CB8AC3E}">
        <p14:creationId xmlns:p14="http://schemas.microsoft.com/office/powerpoint/2010/main" val="304785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dirty="0"/>
              <a:t>Kandidatreform</a:t>
            </a:r>
          </a:p>
        </p:txBody>
      </p:sp>
      <p:pic>
        <p:nvPicPr>
          <p:cNvPr id="9" name="Billede 8" descr="Et billede, der indeholder kort, tekst, person&#10;&#10;Automatisk genereret beskrivelse">
            <a:extLst>
              <a:ext uri="{FF2B5EF4-FFF2-40B4-BE49-F238E27FC236}">
                <a16:creationId xmlns:a16="http://schemas.microsoft.com/office/drawing/2014/main" id="{4C736E3C-8339-EF2D-8C30-BFC697DF1DE7}"/>
              </a:ext>
            </a:extLst>
          </p:cNvPr>
          <p:cNvPicPr>
            <a:picLocks noChangeAspect="1"/>
          </p:cNvPicPr>
          <p:nvPr/>
        </p:nvPicPr>
        <p:blipFill rotWithShape="1">
          <a:blip r:embed="rId3">
            <a:extLst>
              <a:ext uri="{28A0092B-C50C-407E-A947-70E740481C1C}">
                <a14:useLocalDpi xmlns:a14="http://schemas.microsoft.com/office/drawing/2010/main" val="0"/>
              </a:ext>
            </a:extLst>
          </a:blip>
          <a:srcRect t="29250" r="-3" b="-3"/>
          <a:stretch/>
        </p:blipFill>
        <p:spPr>
          <a:xfrm>
            <a:off x="360000" y="2080800"/>
            <a:ext cx="3133214" cy="2779661"/>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3720959" y="2080800"/>
            <a:ext cx="8122667" cy="4212050"/>
          </a:xfrm>
        </p:spPr>
        <p:txBody>
          <a:bodyPr vert="horz" lIns="0" tIns="0" rIns="0" bIns="0" rtlCol="0" anchor="t">
            <a:noAutofit/>
          </a:bodyPr>
          <a:lstStyle/>
          <a:p>
            <a:r>
              <a:rPr lang="da-DK" sz="1600" dirty="0">
                <a:solidFill>
                  <a:schemeClr val="tx1"/>
                </a:solidFill>
              </a:rPr>
              <a:t>Nye kandidatuddannelser i forlængelse af politisk aftale om reform af universitetsuddannelserne i Danmark omfattes af AC-overenskomst ved ansættelse i akademiske stillinger</a:t>
            </a:r>
          </a:p>
          <a:p>
            <a:endParaRPr lang="da-DK" sz="1600" dirty="0">
              <a:solidFill>
                <a:schemeClr val="tx1"/>
              </a:solidFill>
            </a:endParaRPr>
          </a:p>
          <a:p>
            <a:r>
              <a:rPr lang="da-DK" sz="1600" dirty="0">
                <a:solidFill>
                  <a:schemeClr val="tx1"/>
                </a:solidFill>
              </a:rPr>
              <a:t>Det gælder for kandidater med: </a:t>
            </a:r>
          </a:p>
          <a:p>
            <a:r>
              <a:rPr lang="da-DK" sz="1600" dirty="0">
                <a:solidFill>
                  <a:schemeClr val="tx1"/>
                </a:solidFill>
              </a:rPr>
              <a:t>*erhvervskandidatuddannelse, </a:t>
            </a:r>
          </a:p>
          <a:p>
            <a:r>
              <a:rPr lang="da-DK" sz="1600" dirty="0">
                <a:solidFill>
                  <a:schemeClr val="tx1"/>
                </a:solidFill>
              </a:rPr>
              <a:t>*kandidatuddannelse på 75 ECTS-point og </a:t>
            </a:r>
          </a:p>
          <a:p>
            <a:r>
              <a:rPr lang="da-DK" sz="1600" dirty="0">
                <a:solidFill>
                  <a:schemeClr val="tx1"/>
                </a:solidFill>
              </a:rPr>
              <a:t>*erhvervsrettet kandidatuddannelse med virksomhedsforløb</a:t>
            </a:r>
          </a:p>
          <a:p>
            <a:endParaRPr lang="da-DK" sz="1600" dirty="0">
              <a:solidFill>
                <a:schemeClr val="tx1"/>
              </a:solidFill>
            </a:endParaRPr>
          </a:p>
          <a:p>
            <a:r>
              <a:rPr lang="da-DK" sz="1600" dirty="0">
                <a:solidFill>
                  <a:schemeClr val="tx1"/>
                </a:solidFill>
              </a:rPr>
              <a:t>Alle kommende, nye kandidater med forudgående akademisk bachelorgrad m.fl. indplaceres lønmæssigt som nuværende kandidater, når uddannelserne er på samme niveau (kvalifikationsramme 7)</a:t>
            </a:r>
          </a:p>
          <a:p>
            <a:r>
              <a:rPr lang="da-DK" sz="1600" dirty="0">
                <a:solidFill>
                  <a:schemeClr val="tx1"/>
                </a:solidFill>
              </a:rPr>
              <a:t>For nye kandidater med anden forudgående professions-bachelorgrad aftaler AC og Finansministeriet løn- og vilkår, når lovgivningen om reformen er på plads</a:t>
            </a:r>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095E9B4D-E6B2-D40A-DEC6-B27846211C6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13</a:t>
            </a:fld>
            <a:endParaRPr lang="da-DK"/>
          </a:p>
        </p:txBody>
      </p:sp>
    </p:spTree>
    <p:extLst>
      <p:ext uri="{BB962C8B-B14F-4D97-AF65-F5344CB8AC3E}">
        <p14:creationId xmlns:p14="http://schemas.microsoft.com/office/powerpoint/2010/main" val="3018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DE06-98DE-C0A4-E5CD-F35FE7B81944}"/>
              </a:ext>
            </a:extLst>
          </p:cNvPr>
          <p:cNvSpPr>
            <a:spLocks noGrp="1"/>
          </p:cNvSpPr>
          <p:nvPr>
            <p:ph type="ctrTitle"/>
          </p:nvPr>
        </p:nvSpPr>
        <p:spPr/>
        <p:txBody>
          <a:bodyPr/>
          <a:lstStyle/>
          <a:p>
            <a:r>
              <a:rPr lang="en-US" err="1"/>
              <a:t>Særlige</a:t>
            </a:r>
            <a:r>
              <a:rPr lang="en-US"/>
              <a:t> </a:t>
            </a:r>
            <a:r>
              <a:rPr lang="en-US" err="1"/>
              <a:t>forbedringer</a:t>
            </a:r>
          </a:p>
        </p:txBody>
      </p:sp>
      <p:sp>
        <p:nvSpPr>
          <p:cNvPr id="5" name="Date Placeholder 4">
            <a:extLst>
              <a:ext uri="{FF2B5EF4-FFF2-40B4-BE49-F238E27FC236}">
                <a16:creationId xmlns:a16="http://schemas.microsoft.com/office/drawing/2014/main" id="{81C0618F-AB55-FB1C-237C-48C1AE076DCD}"/>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Footer Placeholder 5">
            <a:extLst>
              <a:ext uri="{FF2B5EF4-FFF2-40B4-BE49-F238E27FC236}">
                <a16:creationId xmlns:a16="http://schemas.microsoft.com/office/drawing/2014/main" id="{FB8EA78D-4198-DAA1-35CE-F62F2AFBDFE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DDA35D1-4D5C-2368-76BD-6E4933BC67A5}"/>
              </a:ext>
            </a:extLst>
          </p:cNvPr>
          <p:cNvSpPr>
            <a:spLocks noGrp="1"/>
          </p:cNvSpPr>
          <p:nvPr>
            <p:ph type="sldNum" sz="quarter" idx="12"/>
          </p:nvPr>
        </p:nvSpPr>
        <p:spPr/>
        <p:txBody>
          <a:bodyPr/>
          <a:lstStyle/>
          <a:p>
            <a:fld id="{23AA811B-2EBD-4900-905E-5BE206449611}" type="slidenum">
              <a:rPr lang="da-DK" smtClean="0"/>
              <a:t>14</a:t>
            </a:fld>
            <a:endParaRPr lang="da-DK"/>
          </a:p>
        </p:txBody>
      </p:sp>
    </p:spTree>
    <p:extLst>
      <p:ext uri="{BB962C8B-B14F-4D97-AF65-F5344CB8AC3E}">
        <p14:creationId xmlns:p14="http://schemas.microsoft.com/office/powerpoint/2010/main" val="424993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Professionshøjskoler, erhvervsakademier og maritime uddannelser</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ormAutofit/>
          </a:bodyPr>
          <a:lstStyle/>
          <a:p>
            <a:pPr marL="612775" lvl="1" indent="-342900">
              <a:spcAft>
                <a:spcPts val="0"/>
              </a:spcAft>
              <a:buFont typeface="Arial" panose="020B0604020202020204" pitchFamily="34" charset="0"/>
              <a:buChar char="-"/>
            </a:pPr>
            <a:endParaRPr lang="da-DK">
              <a:effectLst/>
            </a:endParaRPr>
          </a:p>
          <a:p>
            <a:pPr marL="269875" indent="-269875"/>
            <a:r>
              <a:rPr lang="da-DK"/>
              <a:t>Overenskomstdækning af timelærere og eksterne lektorer</a:t>
            </a:r>
          </a:p>
          <a:p>
            <a:pPr marL="269875" indent="-269875"/>
            <a:r>
              <a:rPr lang="da-DK"/>
              <a:t>Jævn arbejdsbelastning</a:t>
            </a:r>
          </a:p>
          <a:p>
            <a:pPr marL="269875" indent="-269875"/>
            <a:r>
              <a:rPr lang="da-DK"/>
              <a:t>Forskerstuderendes ret til at vende tilbage til en stilling som adjunkt eller lektor efter endt udløb af ansættelse som forskerstuderende</a:t>
            </a:r>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5">
            <a:extLst>
              <a:ext uri="{FF2B5EF4-FFF2-40B4-BE49-F238E27FC236}">
                <a16:creationId xmlns:a16="http://schemas.microsoft.com/office/drawing/2014/main" id="{5DE2040B-2D99-8247-DAAC-54092545265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15</a:t>
            </a:fld>
            <a:endParaRPr lang="da-DK"/>
          </a:p>
        </p:txBody>
      </p:sp>
      <p:pic>
        <p:nvPicPr>
          <p:cNvPr id="9" name="Billede 8" descr="Et billede, der indeholder ur, Vægur, Kvartsur, tid/tidspunkt/klokkeslæt&#10;&#10;Automatisk genereret beskrivelse">
            <a:extLst>
              <a:ext uri="{FF2B5EF4-FFF2-40B4-BE49-F238E27FC236}">
                <a16:creationId xmlns:a16="http://schemas.microsoft.com/office/drawing/2014/main" id="{39BD4B1E-2908-670D-032B-86F80D089C0C}"/>
              </a:ext>
            </a:extLst>
          </p:cNvPr>
          <p:cNvPicPr>
            <a:picLocks noChangeAspect="1"/>
          </p:cNvPicPr>
          <p:nvPr/>
        </p:nvPicPr>
        <p:blipFill rotWithShape="1">
          <a:blip r:embed="rId3">
            <a:extLst>
              <a:ext uri="{28A0092B-C50C-407E-A947-70E740481C1C}">
                <a14:useLocalDpi xmlns:a14="http://schemas.microsoft.com/office/drawing/2010/main" val="0"/>
              </a:ext>
            </a:extLst>
          </a:blip>
          <a:srcRect r="7105"/>
          <a:stretch/>
        </p:blipFill>
        <p:spPr>
          <a:xfrm>
            <a:off x="6191850" y="2080800"/>
            <a:ext cx="5641350" cy="4053600"/>
          </a:xfrm>
          <a:prstGeom prst="rect">
            <a:avLst/>
          </a:prstGeom>
          <a:noFill/>
        </p:spPr>
      </p:pic>
    </p:spTree>
    <p:extLst>
      <p:ext uri="{BB962C8B-B14F-4D97-AF65-F5344CB8AC3E}">
        <p14:creationId xmlns:p14="http://schemas.microsoft.com/office/powerpoint/2010/main" val="385781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Videnskabelige medarbejdere</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ormAutofit/>
          </a:bodyPr>
          <a:lstStyle/>
          <a:p>
            <a:pPr marL="269875" indent="-269875"/>
            <a:r>
              <a:rPr lang="da-DK">
                <a:effectLst/>
              </a:rPr>
              <a:t>Forbedret lønforløb for forskere/</a:t>
            </a:r>
            <a:r>
              <a:rPr lang="da-DK"/>
              <a:t>undervisere</a:t>
            </a:r>
            <a:r>
              <a:rPr lang="da-DK">
                <a:effectLst/>
              </a:rPr>
              <a:t> med udenlandske uddannelser, der ansættes i stillinger med krav om ph.d.-niveau ved universiteter, højere læreanstalter og forskningsinstitutioner</a:t>
            </a:r>
            <a:endParaRPr lang="en-US"/>
          </a:p>
          <a:p>
            <a:pPr marL="269875" indent="-269875"/>
            <a:r>
              <a:rPr lang="da-DK">
                <a:effectLst/>
              </a:rPr>
              <a:t>Forbedret lønforløb for ph.d.-studerende, der ansættes på baggrund af en udenlandsk akademisk uddannelse</a:t>
            </a:r>
          </a:p>
          <a:p>
            <a:pPr marL="269875" indent="-269875"/>
            <a:r>
              <a:rPr lang="da-DK">
                <a:effectLst/>
              </a:rPr>
              <a:t>Bedre forlængelsesmuligheder for ph.d.-stipendiater og forskerstuderende </a:t>
            </a:r>
          </a:p>
          <a:p>
            <a:pPr marL="269875" indent="-269875"/>
            <a:endParaRPr lang="da-DK"/>
          </a:p>
          <a:p>
            <a:pPr marL="269875" indent="-269875"/>
            <a:r>
              <a:rPr lang="da-DK"/>
              <a:t>Alle forbedringer træder i kraft 1. april 2025</a:t>
            </a:r>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5">
            <a:extLst>
              <a:ext uri="{FF2B5EF4-FFF2-40B4-BE49-F238E27FC236}">
                <a16:creationId xmlns:a16="http://schemas.microsoft.com/office/drawing/2014/main" id="{CF257546-E0C7-AC26-5D8F-37D3043B4973}"/>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16</a:t>
            </a:fld>
            <a:endParaRPr lang="da-DK"/>
          </a:p>
        </p:txBody>
      </p:sp>
      <p:pic>
        <p:nvPicPr>
          <p:cNvPr id="9" name="Billede 8" descr="Et billede, der indeholder indendørs, person, tøj, møbel&#10;&#10;Automatisk genereret beskrivelse">
            <a:extLst>
              <a:ext uri="{FF2B5EF4-FFF2-40B4-BE49-F238E27FC236}">
                <a16:creationId xmlns:a16="http://schemas.microsoft.com/office/drawing/2014/main" id="{9704A140-A2B5-7009-6BC1-A77A6335F296}"/>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246953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E5653-21A6-A49C-5C84-52303E3B91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126BF2-2E57-28FC-4CAD-432A8E9A5B6C}"/>
              </a:ext>
            </a:extLst>
          </p:cNvPr>
          <p:cNvSpPr>
            <a:spLocks noGrp="1"/>
          </p:cNvSpPr>
          <p:nvPr>
            <p:ph type="title"/>
          </p:nvPr>
        </p:nvSpPr>
        <p:spPr/>
        <p:txBody>
          <a:bodyPr/>
          <a:lstStyle/>
          <a:p>
            <a:r>
              <a:rPr lang="da-DK"/>
              <a:t>Videnskabelige medarbejdere - fortsat</a:t>
            </a:r>
          </a:p>
        </p:txBody>
      </p:sp>
      <p:sp>
        <p:nvSpPr>
          <p:cNvPr id="3" name="Pladsholder til indhold 2">
            <a:extLst>
              <a:ext uri="{FF2B5EF4-FFF2-40B4-BE49-F238E27FC236}">
                <a16:creationId xmlns:a16="http://schemas.microsoft.com/office/drawing/2014/main" id="{2E3335A7-DD0D-8333-5E75-835D35DA4791}"/>
              </a:ext>
            </a:extLst>
          </p:cNvPr>
          <p:cNvSpPr>
            <a:spLocks noGrp="1"/>
          </p:cNvSpPr>
          <p:nvPr>
            <p:ph idx="1"/>
          </p:nvPr>
        </p:nvSpPr>
        <p:spPr>
          <a:xfrm>
            <a:off x="359400" y="1958580"/>
            <a:ext cx="11473200" cy="4308869"/>
          </a:xfrm>
        </p:spPr>
        <p:txBody>
          <a:bodyPr vert="horz" lIns="0" tIns="0" rIns="0" bIns="0" rtlCol="0" anchor="t">
            <a:noAutofit/>
          </a:bodyPr>
          <a:lstStyle/>
          <a:p>
            <a:pPr marL="269875" indent="-269875"/>
            <a:r>
              <a:rPr lang="da-DK">
                <a:cs typeface="Times New Roman"/>
              </a:rPr>
              <a:t>GEUS får samme mulighed som universiteterne for at ansætte forskere i varige </a:t>
            </a:r>
            <a:r>
              <a:rPr lang="da-DK" err="1">
                <a:cs typeface="Times New Roman"/>
              </a:rPr>
              <a:t>tenuretrack</a:t>
            </a:r>
            <a:r>
              <a:rPr lang="da-DK">
                <a:cs typeface="Times New Roman"/>
              </a:rPr>
              <a:t>-stillinger og for at tilbyde seniorforskere ansættelse i et forfremmelsesprogram til en professorstilling</a:t>
            </a:r>
            <a:endParaRPr lang="en-US">
              <a:cs typeface="Times New Roman"/>
            </a:endParaRPr>
          </a:p>
          <a:p>
            <a:pPr marL="269875" indent="-269875"/>
            <a:r>
              <a:rPr lang="da-DK">
                <a:solidFill>
                  <a:srgbClr val="222222"/>
                </a:solidFill>
                <a:cs typeface="Times New Roman"/>
              </a:rPr>
              <a:t>KADK, Arkitektskolen i Aarhus og Designskolen i Kolding får også samme mulighed som universiteterne for at tilbyde lektorer ansættelse i et forfremmelsesprogram til en professorstilling</a:t>
            </a:r>
          </a:p>
          <a:p>
            <a:pPr marL="269875" indent="-269875"/>
            <a:r>
              <a:rPr lang="da-DK">
                <a:solidFill>
                  <a:srgbClr val="222222"/>
                </a:solidFill>
              </a:rPr>
              <a:t>Det er aftalt, at seniorforskere/lektorer, der indgår i forfremmelsesprogram til professor på ovenstående institutioner, får et tillæg ud over lektortillægget på 52.670 kr. årligt. Tillægget er pensionsgivende. Det er samme lønvilkår, som også gælder for forfremmelsesprogrammet på universiteterne</a:t>
            </a:r>
          </a:p>
          <a:p>
            <a:pPr marL="269875" indent="-269875"/>
            <a:r>
              <a:rPr lang="da-DK" b="0" i="0">
                <a:solidFill>
                  <a:srgbClr val="222222"/>
                </a:solidFill>
                <a:effectLst/>
              </a:rPr>
              <a:t>På KADK, Arkitektskolen i Aarhus og Designskolen i Kolding bliver der indført en ny stillingskategori som kunstnerisk professor, som afløser stillingskategorien som professor MSO. Løn- og øvrige ansættelsesvilkår som kunstnerisk professor svarer til de vilkår, der gjaldt for professor MSO</a:t>
            </a:r>
          </a:p>
          <a:p>
            <a:pPr marL="269875" indent="-269875"/>
            <a:r>
              <a:rPr lang="da-DK">
                <a:solidFill>
                  <a:srgbClr val="222222"/>
                </a:solidFill>
                <a:cs typeface="Times New Roman" panose="02020603050405020304" pitchFamily="18" charset="0"/>
              </a:rPr>
              <a:t>Forsvarsakademiet får en mere universitetslignende stillingsstruktur </a:t>
            </a:r>
          </a:p>
          <a:p>
            <a:pPr marL="269875" indent="-269875"/>
            <a:r>
              <a:rPr lang="da-DK">
                <a:solidFill>
                  <a:srgbClr val="222222"/>
                </a:solidFill>
                <a:cs typeface="Times New Roman" panose="02020603050405020304" pitchFamily="18" charset="0"/>
              </a:rPr>
              <a:t>Veterancentres Videnscenter får en stillingsstruktur med videnskabelige karriereveje, som er på niveau med universiteterne</a:t>
            </a:r>
          </a:p>
          <a:p>
            <a:pPr marL="269875" indent="-269875"/>
            <a:endParaRPr lang="da-DK">
              <a:cs typeface="Times New Roman" panose="02020603050405020304" pitchFamily="18" charset="0"/>
            </a:endParaRPr>
          </a:p>
          <a:p>
            <a:pPr marL="269875" indent="-269875"/>
            <a:r>
              <a:rPr lang="da-DK">
                <a:cs typeface="Times New Roman"/>
              </a:rPr>
              <a:t>Alle forbedringer træder i kraft 1. april 2025</a:t>
            </a:r>
          </a:p>
        </p:txBody>
      </p:sp>
      <p:sp>
        <p:nvSpPr>
          <p:cNvPr id="5" name="Pladsholder til dato 4">
            <a:extLst>
              <a:ext uri="{FF2B5EF4-FFF2-40B4-BE49-F238E27FC236}">
                <a16:creationId xmlns:a16="http://schemas.microsoft.com/office/drawing/2014/main" id="{417604B4-8C60-1911-0869-4023D00F6144}"/>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A8547818-59D6-35D7-098D-F8BD56C60AB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2FD1724-514D-16E4-D3DB-0AE8955C0F33}"/>
              </a:ext>
            </a:extLst>
          </p:cNvPr>
          <p:cNvSpPr>
            <a:spLocks noGrp="1"/>
          </p:cNvSpPr>
          <p:nvPr>
            <p:ph type="sldNum" sz="quarter" idx="12"/>
          </p:nvPr>
        </p:nvSpPr>
        <p:spPr/>
        <p:txBody>
          <a:bodyPr/>
          <a:lstStyle/>
          <a:p>
            <a:fld id="{23AA811B-2EBD-4900-905E-5BE206449611}" type="slidenum">
              <a:rPr lang="da-DK" smtClean="0"/>
              <a:t>17</a:t>
            </a:fld>
            <a:endParaRPr lang="da-DK"/>
          </a:p>
        </p:txBody>
      </p:sp>
    </p:spTree>
    <p:extLst>
      <p:ext uri="{BB962C8B-B14F-4D97-AF65-F5344CB8AC3E}">
        <p14:creationId xmlns:p14="http://schemas.microsoft.com/office/powerpoint/2010/main" val="332933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76902-0FF1-ADBD-AEC2-4ADB55B6F7E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FE9753-2F5F-C452-C479-6EAE043938B2}"/>
              </a:ext>
            </a:extLst>
          </p:cNvPr>
          <p:cNvSpPr>
            <a:spLocks noGrp="1"/>
          </p:cNvSpPr>
          <p:nvPr>
            <p:ph type="title"/>
          </p:nvPr>
        </p:nvSpPr>
        <p:spPr>
          <a:xfrm>
            <a:off x="360000" y="802800"/>
            <a:ext cx="11473200" cy="1278000"/>
          </a:xfrm>
        </p:spPr>
        <p:txBody>
          <a:bodyPr anchor="t">
            <a:normAutofit/>
          </a:bodyPr>
          <a:lstStyle/>
          <a:p>
            <a:r>
              <a:rPr lang="da-DK"/>
              <a:t>Musikkonservatorier og Scenekunstskolen</a:t>
            </a:r>
          </a:p>
        </p:txBody>
      </p:sp>
      <p:pic>
        <p:nvPicPr>
          <p:cNvPr id="9" name="Billede 8" descr="Et billede, der indeholder person, klassisk musik, violinist, bratsch&#10;&#10;Automatisk genereret beskrivelse">
            <a:extLst>
              <a:ext uri="{FF2B5EF4-FFF2-40B4-BE49-F238E27FC236}">
                <a16:creationId xmlns:a16="http://schemas.microsoft.com/office/drawing/2014/main" id="{A3295D7A-AB31-A246-B6E3-50C0C4EF07A8}"/>
              </a:ext>
            </a:extLst>
          </p:cNvPr>
          <p:cNvPicPr>
            <a:picLocks noChangeAspect="1"/>
          </p:cNvPicPr>
          <p:nvPr/>
        </p:nvPicPr>
        <p:blipFill rotWithShape="1">
          <a:blip r:embed="rId3">
            <a:extLst>
              <a:ext uri="{28A0092B-C50C-407E-A947-70E740481C1C}">
                <a14:useLocalDpi xmlns:a14="http://schemas.microsoft.com/office/drawing/2010/main" val="0"/>
              </a:ext>
            </a:extLst>
          </a:blip>
          <a:srcRect l="3980" r="20780"/>
          <a:stretch/>
        </p:blipFill>
        <p:spPr>
          <a:xfrm>
            <a:off x="360000" y="2080800"/>
            <a:ext cx="4163140" cy="3693370"/>
          </a:xfrm>
          <a:prstGeom prst="rect">
            <a:avLst/>
          </a:prstGeom>
          <a:noFill/>
        </p:spPr>
      </p:pic>
      <p:sp>
        <p:nvSpPr>
          <p:cNvPr id="3" name="Pladsholder til indhold 2">
            <a:extLst>
              <a:ext uri="{FF2B5EF4-FFF2-40B4-BE49-F238E27FC236}">
                <a16:creationId xmlns:a16="http://schemas.microsoft.com/office/drawing/2014/main" id="{07FC4337-B8DD-1AAA-613F-3A140D0625E7}"/>
              </a:ext>
            </a:extLst>
          </p:cNvPr>
          <p:cNvSpPr>
            <a:spLocks noGrp="1"/>
          </p:cNvSpPr>
          <p:nvPr>
            <p:ph sz="quarter" idx="14"/>
          </p:nvPr>
        </p:nvSpPr>
        <p:spPr>
          <a:xfrm>
            <a:off x="4760464" y="2084400"/>
            <a:ext cx="7071174" cy="4049700"/>
          </a:xfrm>
        </p:spPr>
        <p:txBody>
          <a:bodyPr vert="horz" lIns="0" tIns="0" rIns="0" bIns="0" rtlCol="0">
            <a:normAutofit/>
          </a:bodyPr>
          <a:lstStyle/>
          <a:p>
            <a:pPr marL="269875" indent="-269875">
              <a:lnSpc>
                <a:spcPct val="90000"/>
              </a:lnSpc>
            </a:pPr>
            <a:r>
              <a:rPr lang="da-DK" b="0" i="0">
                <a:effectLst/>
              </a:rPr>
              <a:t>Forskere og undervisere ved musikkonservatorierne og scenekunstskolen får et løft af tillægsniveauerne for adjunkter og lektorer samt for studieadjunkter og studielektorer, som er ansat i stillinger omfattet af stillingsstrukturen</a:t>
            </a:r>
            <a:br>
              <a:rPr lang="da-DK"/>
            </a:br>
            <a:r>
              <a:rPr lang="da-DK"/>
              <a:t>Det betyder en årlig stigning</a:t>
            </a:r>
            <a:r>
              <a:rPr lang="da-DK" b="0" i="0">
                <a:effectLst/>
              </a:rPr>
              <a:t> på</a:t>
            </a:r>
            <a:r>
              <a:rPr lang="da-DK"/>
              <a:t>:</a:t>
            </a:r>
            <a:br>
              <a:rPr lang="da-DK"/>
            </a:br>
            <a:r>
              <a:rPr lang="da-DK"/>
              <a:t>- </a:t>
            </a:r>
            <a:r>
              <a:rPr lang="da-DK" b="0" i="0">
                <a:effectLst/>
              </a:rPr>
              <a:t>5.796 kr. i adjunkttillægget, </a:t>
            </a:r>
            <a:br>
              <a:rPr lang="da-DK"/>
            </a:br>
            <a:r>
              <a:rPr lang="da-DK"/>
              <a:t>- </a:t>
            </a:r>
            <a:r>
              <a:rPr lang="da-DK" b="0" i="0">
                <a:effectLst/>
              </a:rPr>
              <a:t>18.711 kr. i lektortillægget, </a:t>
            </a:r>
            <a:br>
              <a:rPr lang="da-DK"/>
            </a:br>
            <a:r>
              <a:rPr lang="da-DK"/>
              <a:t>- </a:t>
            </a:r>
            <a:r>
              <a:rPr lang="da-DK" b="0" i="0">
                <a:effectLst/>
              </a:rPr>
              <a:t>11.244 kr. i studielektortillægget og </a:t>
            </a:r>
            <a:br>
              <a:rPr lang="da-DK"/>
            </a:br>
            <a:r>
              <a:rPr lang="da-DK"/>
              <a:t>- </a:t>
            </a:r>
            <a:r>
              <a:rPr lang="da-DK" b="0" i="0">
                <a:effectLst/>
              </a:rPr>
              <a:t>5.680 kr. i studieadjunkttillægget efter tre år </a:t>
            </a:r>
            <a:br>
              <a:rPr lang="da-DK"/>
            </a:br>
            <a:r>
              <a:rPr lang="da-DK" b="0" i="0">
                <a:effectLst/>
              </a:rPr>
              <a:t>(alle tal i ”nutidskroner”, og tillæggene er pensionsgivende)</a:t>
            </a:r>
            <a:br>
              <a:rPr lang="da-DK"/>
            </a:br>
            <a:endParaRPr lang="en-US" b="0" i="0">
              <a:effectLst/>
            </a:endParaRPr>
          </a:p>
          <a:p>
            <a:pPr marL="269875" indent="-269875">
              <a:lnSpc>
                <a:spcPct val="90000"/>
              </a:lnSpc>
            </a:pPr>
            <a:r>
              <a:rPr lang="da-DK">
                <a:effectLst/>
              </a:rPr>
              <a:t>Sikring af ret til forlængelse ved barsel og adoption for adjunkter ved musikkonservatorierne</a:t>
            </a:r>
          </a:p>
          <a:p>
            <a:pPr marL="269875" indent="-269875">
              <a:lnSpc>
                <a:spcPct val="90000"/>
              </a:lnSpc>
            </a:pPr>
            <a:endParaRPr lang="da-DK"/>
          </a:p>
          <a:p>
            <a:pPr marL="269875" indent="-269875">
              <a:lnSpc>
                <a:spcPct val="90000"/>
              </a:lnSpc>
            </a:pPr>
            <a:r>
              <a:rPr lang="da-DK"/>
              <a:t>Alle forbedringer træder i kraft 1. april 2025</a:t>
            </a:r>
          </a:p>
        </p:txBody>
      </p:sp>
      <p:sp>
        <p:nvSpPr>
          <p:cNvPr id="5" name="Pladsholder til dato 4">
            <a:extLst>
              <a:ext uri="{FF2B5EF4-FFF2-40B4-BE49-F238E27FC236}">
                <a16:creationId xmlns:a16="http://schemas.microsoft.com/office/drawing/2014/main" id="{91653999-92D9-1ABD-7388-199AF0B8E89B}"/>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A621F604-A872-34E9-E7EC-10DE416307A6}"/>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1EB25462-DFDD-3C59-980A-C1ED14C8F23F}"/>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18</a:t>
            </a:fld>
            <a:endParaRPr lang="da-DK"/>
          </a:p>
        </p:txBody>
      </p:sp>
    </p:spTree>
    <p:extLst>
      <p:ext uri="{BB962C8B-B14F-4D97-AF65-F5344CB8AC3E}">
        <p14:creationId xmlns:p14="http://schemas.microsoft.com/office/powerpoint/2010/main" val="149845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53FD-A449-FDCC-27EA-C423D114A3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2A18E7-7257-30AC-CBF3-D8689C077D6F}"/>
              </a:ext>
            </a:extLst>
          </p:cNvPr>
          <p:cNvSpPr>
            <a:spLocks noGrp="1"/>
          </p:cNvSpPr>
          <p:nvPr>
            <p:ph type="title"/>
          </p:nvPr>
        </p:nvSpPr>
        <p:spPr>
          <a:xfrm>
            <a:off x="360000" y="802800"/>
            <a:ext cx="11473200" cy="1278000"/>
          </a:xfrm>
        </p:spPr>
        <p:txBody>
          <a:bodyPr anchor="t">
            <a:normAutofit/>
          </a:bodyPr>
          <a:lstStyle/>
          <a:p>
            <a:r>
              <a:rPr lang="da-DK"/>
              <a:t>Departementer</a:t>
            </a:r>
          </a:p>
        </p:txBody>
      </p:sp>
      <p:sp>
        <p:nvSpPr>
          <p:cNvPr id="3" name="Pladsholder til indhold 2">
            <a:extLst>
              <a:ext uri="{FF2B5EF4-FFF2-40B4-BE49-F238E27FC236}">
                <a16:creationId xmlns:a16="http://schemas.microsoft.com/office/drawing/2014/main" id="{BE22ACD3-3E90-30A9-6133-386A09BA33C8}"/>
              </a:ext>
            </a:extLst>
          </p:cNvPr>
          <p:cNvSpPr>
            <a:spLocks noGrp="1"/>
          </p:cNvSpPr>
          <p:nvPr>
            <p:ph idx="1"/>
          </p:nvPr>
        </p:nvSpPr>
        <p:spPr>
          <a:xfrm>
            <a:off x="360000" y="2080800"/>
            <a:ext cx="5641350" cy="4053600"/>
          </a:xfrm>
        </p:spPr>
        <p:txBody>
          <a:bodyPr vert="horz" lIns="0" tIns="0" rIns="0" bIns="0" rtlCol="0">
            <a:normAutofit/>
          </a:bodyPr>
          <a:lstStyle/>
          <a:p>
            <a:pPr marL="269875" indent="-269875"/>
            <a:r>
              <a:rPr lang="da-DK"/>
              <a:t>Special- og chefkonsulenter i departementerne får et årligt tillæg på 20.000,- i </a:t>
            </a:r>
            <a:r>
              <a:rPr lang="da-DK" b="0" i="0">
                <a:effectLst/>
              </a:rPr>
              <a:t>årligt grundbeløb 31. marts 2012</a:t>
            </a:r>
            <a:r>
              <a:rPr lang="da-DK"/>
              <a:t>,</a:t>
            </a:r>
            <a:r>
              <a:rPr lang="da-DK" b="0" i="0">
                <a:effectLst/>
              </a:rPr>
              <a:t> hvilket giver 23.184,- i ”nutidskroner</a:t>
            </a:r>
            <a:r>
              <a:rPr lang="da-DK"/>
              <a:t>”</a:t>
            </a:r>
            <a:endParaRPr lang="en-US"/>
          </a:p>
          <a:p>
            <a:pPr marL="269875" indent="-269875"/>
            <a:endParaRPr lang="da-DK" b="0" i="0">
              <a:effectLst/>
            </a:endParaRPr>
          </a:p>
          <a:p>
            <a:pPr marL="269875" indent="-269875"/>
            <a:r>
              <a:rPr lang="da-DK">
                <a:cs typeface="Times New Roman"/>
              </a:rPr>
              <a:t>Forbedringen træder i kraft 1. april 2025</a:t>
            </a:r>
          </a:p>
          <a:p>
            <a:pPr marL="269875" indent="-269875"/>
            <a:endParaRPr lang="da-DK"/>
          </a:p>
        </p:txBody>
      </p:sp>
      <p:sp>
        <p:nvSpPr>
          <p:cNvPr id="5" name="Pladsholder til dato 4">
            <a:extLst>
              <a:ext uri="{FF2B5EF4-FFF2-40B4-BE49-F238E27FC236}">
                <a16:creationId xmlns:a16="http://schemas.microsoft.com/office/drawing/2014/main" id="{2080E26C-3B74-8321-11BD-8E0CEA3AC5E2}"/>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5">
            <a:extLst>
              <a:ext uri="{FF2B5EF4-FFF2-40B4-BE49-F238E27FC236}">
                <a16:creationId xmlns:a16="http://schemas.microsoft.com/office/drawing/2014/main" id="{5680C6CB-BC66-3A2A-85D6-19B12A0B6A9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FEB6F782-F165-CA5C-3ED5-C15ACB2791DE}"/>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19</a:t>
            </a:fld>
            <a:endParaRPr lang="da-DK"/>
          </a:p>
        </p:txBody>
      </p:sp>
      <p:pic>
        <p:nvPicPr>
          <p:cNvPr id="9" name="Billede 8" descr="Et billede, der indeholder person, tøj, indendørs, Kontorbygning&#10;&#10;Automatisk genereret beskrivelse">
            <a:extLst>
              <a:ext uri="{FF2B5EF4-FFF2-40B4-BE49-F238E27FC236}">
                <a16:creationId xmlns:a16="http://schemas.microsoft.com/office/drawing/2014/main" id="{6EEB9ADE-CA98-DDB3-1AC6-93A9DC23E3B4}"/>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194236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7D703-4852-860C-E912-41D2E42930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261181-F5C4-D1BF-8D76-973470FA3C10}"/>
              </a:ext>
            </a:extLst>
          </p:cNvPr>
          <p:cNvSpPr>
            <a:spLocks noGrp="1"/>
          </p:cNvSpPr>
          <p:nvPr>
            <p:ph type="title"/>
          </p:nvPr>
        </p:nvSpPr>
        <p:spPr/>
        <p:txBody>
          <a:bodyPr/>
          <a:lstStyle/>
          <a:p>
            <a:r>
              <a:rPr lang="da-DK"/>
              <a:t>Forliget i overskrifter</a:t>
            </a:r>
          </a:p>
        </p:txBody>
      </p:sp>
      <p:sp>
        <p:nvSpPr>
          <p:cNvPr id="3" name="Pladsholder til indhold 2">
            <a:extLst>
              <a:ext uri="{FF2B5EF4-FFF2-40B4-BE49-F238E27FC236}">
                <a16:creationId xmlns:a16="http://schemas.microsoft.com/office/drawing/2014/main" id="{D7B1FF0D-95CA-A96E-8473-9153F96D2CD9}"/>
              </a:ext>
            </a:extLst>
          </p:cNvPr>
          <p:cNvSpPr>
            <a:spLocks noGrp="1"/>
          </p:cNvSpPr>
          <p:nvPr>
            <p:ph idx="1"/>
          </p:nvPr>
        </p:nvSpPr>
        <p:spPr>
          <a:xfrm>
            <a:off x="352425" y="1597978"/>
            <a:ext cx="8046150" cy="4906009"/>
          </a:xfrm>
        </p:spPr>
        <p:txBody>
          <a:bodyPr vert="horz" lIns="0" tIns="0" rIns="0" bIns="0" rtlCol="0" anchor="t">
            <a:noAutofit/>
          </a:bodyPr>
          <a:lstStyle/>
          <a:p>
            <a:pPr marL="269875" indent="-269875"/>
            <a:r>
              <a:rPr lang="da-DK"/>
              <a:t>2-årig aftale</a:t>
            </a:r>
            <a:endParaRPr lang="en-US"/>
          </a:p>
          <a:p>
            <a:pPr marL="269875" indent="-269875"/>
            <a:r>
              <a:rPr lang="da-DK"/>
              <a:t>Økonomisk ramme på 8,8%</a:t>
            </a:r>
          </a:p>
          <a:p>
            <a:pPr marL="269875" indent="-269875"/>
            <a:r>
              <a:rPr lang="da-DK"/>
              <a:t>Pension</a:t>
            </a:r>
          </a:p>
          <a:p>
            <a:pPr marL="269875" indent="-269875"/>
            <a:r>
              <a:rPr lang="da-DK"/>
              <a:t>Særlig feriegodtgørelse</a:t>
            </a:r>
          </a:p>
          <a:p>
            <a:pPr marL="269875" indent="-269875"/>
            <a:r>
              <a:rPr lang="da-DK"/>
              <a:t>Opsparing af frihed</a:t>
            </a:r>
          </a:p>
          <a:p>
            <a:pPr marL="269875" indent="-269875"/>
            <a:r>
              <a:rPr lang="da-DK"/>
              <a:t>Barsel</a:t>
            </a:r>
          </a:p>
          <a:p>
            <a:pPr marL="269875" indent="-269875"/>
            <a:r>
              <a:rPr lang="da-DK"/>
              <a:t>Kompetenceudvikling</a:t>
            </a:r>
          </a:p>
          <a:p>
            <a:pPr marL="269875" indent="-269875"/>
            <a:r>
              <a:rPr lang="da-DK"/>
              <a:t>AI</a:t>
            </a:r>
          </a:p>
          <a:p>
            <a:pPr marL="269875" indent="-269875"/>
            <a:r>
              <a:rPr lang="da-DK"/>
              <a:t>Tillidsvalgte</a:t>
            </a:r>
          </a:p>
          <a:p>
            <a:pPr marL="0" indent="0">
              <a:buNone/>
            </a:pPr>
            <a:r>
              <a:rPr lang="da-DK"/>
              <a:t>Og særlige forbedringer for: </a:t>
            </a:r>
          </a:p>
          <a:p>
            <a:pPr marL="0" indent="0">
              <a:buNone/>
            </a:pPr>
            <a:r>
              <a:rPr lang="da-DK"/>
              <a:t>- videnskabelige medarbejdere</a:t>
            </a:r>
          </a:p>
          <a:p>
            <a:pPr marL="0" indent="0">
              <a:buNone/>
            </a:pPr>
            <a:r>
              <a:rPr lang="da-DK"/>
              <a:t>- undervisere på professionshøjskoler, erhvervsakademier og maritime uddannelser</a:t>
            </a:r>
          </a:p>
          <a:p>
            <a:pPr marL="0" indent="0">
              <a:buNone/>
            </a:pPr>
            <a:r>
              <a:rPr lang="da-DK"/>
              <a:t>- chefer</a:t>
            </a:r>
          </a:p>
          <a:p>
            <a:pPr marL="0" indent="0">
              <a:buNone/>
            </a:pPr>
            <a:r>
              <a:rPr lang="da-DK"/>
              <a:t>- special- og chefkonsulenter i departementerne</a:t>
            </a:r>
            <a:br>
              <a:rPr lang="da-DK"/>
            </a:br>
            <a:endParaRPr lang="da-DK"/>
          </a:p>
          <a:p>
            <a:pPr marL="269875" indent="-269875"/>
            <a:r>
              <a:rPr lang="da-DK"/>
              <a:t>Overenskomstdækning af naturfagscentret Astra</a:t>
            </a:r>
          </a:p>
          <a:p>
            <a:pPr marL="269875" indent="-269875"/>
            <a:endParaRPr lang="da-DK"/>
          </a:p>
          <a:p>
            <a:pPr marL="0" indent="0">
              <a:buNone/>
            </a:pPr>
            <a:endParaRPr lang="da-DK"/>
          </a:p>
        </p:txBody>
      </p:sp>
      <p:sp>
        <p:nvSpPr>
          <p:cNvPr id="5" name="Pladsholder til dato 4">
            <a:extLst>
              <a:ext uri="{FF2B5EF4-FFF2-40B4-BE49-F238E27FC236}">
                <a16:creationId xmlns:a16="http://schemas.microsoft.com/office/drawing/2014/main" id="{5155C8F0-2BA8-C5D1-DCDE-452E48893D72}"/>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1A4242CB-E9DC-3294-0154-8A786D76E47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DD645B3-3F6B-CE9D-168F-B23EA032EB7A}"/>
              </a:ext>
            </a:extLst>
          </p:cNvPr>
          <p:cNvSpPr>
            <a:spLocks noGrp="1"/>
          </p:cNvSpPr>
          <p:nvPr>
            <p:ph type="sldNum" sz="quarter" idx="12"/>
          </p:nvPr>
        </p:nvSpPr>
        <p:spPr/>
        <p:txBody>
          <a:bodyPr/>
          <a:lstStyle/>
          <a:p>
            <a:fld id="{23AA811B-2EBD-4900-905E-5BE206449611}" type="slidenum">
              <a:rPr lang="da-DK" smtClean="0"/>
              <a:t>2</a:t>
            </a:fld>
            <a:endParaRPr lang="da-DK"/>
          </a:p>
        </p:txBody>
      </p:sp>
      <p:pic>
        <p:nvPicPr>
          <p:cNvPr id="1026" name="Picture 2">
            <a:extLst>
              <a:ext uri="{FF2B5EF4-FFF2-40B4-BE49-F238E27FC236}">
                <a16:creationId xmlns:a16="http://schemas.microsoft.com/office/drawing/2014/main" id="{292A3825-7D6A-B049-0A42-5D27B6D75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551298" y="1607864"/>
            <a:ext cx="4211197" cy="28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04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5FED-DD14-71CA-4D25-D076054268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C12EDC-4401-0B99-EA28-23F95AC72FD5}"/>
              </a:ext>
            </a:extLst>
          </p:cNvPr>
          <p:cNvSpPr>
            <a:spLocks noGrp="1"/>
          </p:cNvSpPr>
          <p:nvPr>
            <p:ph type="title"/>
          </p:nvPr>
        </p:nvSpPr>
        <p:spPr/>
        <p:txBody>
          <a:bodyPr/>
          <a:lstStyle/>
          <a:p>
            <a:r>
              <a:rPr lang="da-DK"/>
              <a:t>Chefer</a:t>
            </a:r>
          </a:p>
        </p:txBody>
      </p:sp>
      <p:sp>
        <p:nvSpPr>
          <p:cNvPr id="3" name="Pladsholder til indhold 2">
            <a:extLst>
              <a:ext uri="{FF2B5EF4-FFF2-40B4-BE49-F238E27FC236}">
                <a16:creationId xmlns:a16="http://schemas.microsoft.com/office/drawing/2014/main" id="{90D08189-C215-40C8-7498-23FF465C1A73}"/>
              </a:ext>
            </a:extLst>
          </p:cNvPr>
          <p:cNvSpPr>
            <a:spLocks noGrp="1"/>
          </p:cNvSpPr>
          <p:nvPr>
            <p:ph idx="1"/>
          </p:nvPr>
        </p:nvSpPr>
        <p:spPr/>
        <p:txBody>
          <a:bodyPr vert="horz" lIns="0" tIns="0" rIns="0" bIns="0" rtlCol="0" anchor="t">
            <a:noAutofit/>
          </a:bodyPr>
          <a:lstStyle/>
          <a:p>
            <a:pPr marL="269875" indent="-269875"/>
            <a:r>
              <a:rPr lang="da-DK" b="0" i="0">
                <a:solidFill>
                  <a:srgbClr val="222222"/>
                </a:solidFill>
                <a:effectLst/>
                <a:latin typeface="AvenirNext"/>
              </a:rPr>
              <a:t>Chefer i åremålsstillinger ansat efter </a:t>
            </a:r>
            <a:r>
              <a:rPr lang="da-DK">
                <a:solidFill>
                  <a:srgbClr val="222222"/>
                </a:solidFill>
                <a:latin typeface="AvenirNext"/>
              </a:rPr>
              <a:t>Rammeaftalen</a:t>
            </a:r>
            <a:r>
              <a:rPr lang="da-DK" b="0" i="0">
                <a:solidFill>
                  <a:srgbClr val="222222"/>
                </a:solidFill>
                <a:effectLst/>
                <a:latin typeface="AvenirNext"/>
              </a:rPr>
              <a:t> om </a:t>
            </a:r>
            <a:r>
              <a:rPr lang="da-DK">
                <a:solidFill>
                  <a:srgbClr val="222222"/>
                </a:solidFill>
                <a:latin typeface="AvenirNext"/>
              </a:rPr>
              <a:t>kontraktansættelse af chefer i staten</a:t>
            </a:r>
            <a:r>
              <a:rPr lang="da-DK" b="0" i="0">
                <a:solidFill>
                  <a:srgbClr val="222222"/>
                </a:solidFill>
                <a:effectLst/>
                <a:latin typeface="AvenirNext"/>
              </a:rPr>
              <a:t> bliver sikret ret til en fratrædelsesgodtgørelse ved afsked i åremålsperioden</a:t>
            </a:r>
            <a:endParaRPr lang="en-US"/>
          </a:p>
          <a:p>
            <a:pPr marL="269875" indent="-269875"/>
            <a:endParaRPr lang="da-DK">
              <a:solidFill>
                <a:srgbClr val="222222"/>
              </a:solidFill>
              <a:latin typeface="AvenirNext"/>
            </a:endParaRPr>
          </a:p>
          <a:p>
            <a:pPr marL="269875" indent="-269875"/>
            <a:r>
              <a:rPr lang="da-DK">
                <a:solidFill>
                  <a:srgbClr val="222222"/>
                </a:solidFill>
                <a:latin typeface="AvenirNext"/>
              </a:rPr>
              <a:t>Grundlønnen bliver</a:t>
            </a:r>
            <a:r>
              <a:rPr lang="da-DK" b="0" i="0">
                <a:solidFill>
                  <a:srgbClr val="222222"/>
                </a:solidFill>
                <a:effectLst/>
                <a:latin typeface="AvenirNext"/>
              </a:rPr>
              <a:t> forhøjet for chefer i løngruppe 1 og 2 på </a:t>
            </a:r>
            <a:r>
              <a:rPr lang="da-DK">
                <a:solidFill>
                  <a:srgbClr val="222222"/>
                </a:solidFill>
                <a:latin typeface="AvenirNext"/>
              </a:rPr>
              <a:t>Rammeaftalen</a:t>
            </a:r>
            <a:r>
              <a:rPr lang="da-DK" b="0" i="0">
                <a:solidFill>
                  <a:srgbClr val="222222"/>
                </a:solidFill>
                <a:effectLst/>
                <a:latin typeface="AvenirNext"/>
              </a:rPr>
              <a:t> om kontraktansættelse af</a:t>
            </a:r>
            <a:br>
              <a:rPr lang="da-DK" b="0" i="0">
                <a:solidFill>
                  <a:srgbClr val="222222"/>
                </a:solidFill>
                <a:effectLst/>
                <a:latin typeface="AvenirNext"/>
              </a:rPr>
            </a:br>
            <a:r>
              <a:rPr lang="da-DK" b="0" i="0">
                <a:solidFill>
                  <a:srgbClr val="222222"/>
                </a:solidFill>
                <a:effectLst/>
                <a:latin typeface="AvenirNext"/>
              </a:rPr>
              <a:t>chefer i staten</a:t>
            </a:r>
            <a:r>
              <a:rPr lang="da-DK">
                <a:solidFill>
                  <a:srgbClr val="222222"/>
                </a:solidFill>
                <a:latin typeface="AvenirNext"/>
              </a:rPr>
              <a:t>:</a:t>
            </a:r>
            <a:br>
              <a:rPr lang="da-DK">
                <a:solidFill>
                  <a:srgbClr val="222222"/>
                </a:solidFill>
                <a:latin typeface="AvenirNext"/>
              </a:rPr>
            </a:br>
            <a:r>
              <a:rPr lang="da-DK">
                <a:solidFill>
                  <a:srgbClr val="222222"/>
                </a:solidFill>
                <a:latin typeface="AvenirNext"/>
              </a:rPr>
              <a:t>- Lønintervallet for løngruppe</a:t>
            </a:r>
            <a:r>
              <a:rPr lang="da-DK" b="0" i="0">
                <a:solidFill>
                  <a:srgbClr val="222222"/>
                </a:solidFill>
                <a:effectLst/>
                <a:latin typeface="AvenirNext"/>
              </a:rPr>
              <a:t> 1</a:t>
            </a:r>
            <a:r>
              <a:rPr lang="da-DK">
                <a:solidFill>
                  <a:srgbClr val="222222"/>
                </a:solidFill>
                <a:latin typeface="AvenirNext"/>
              </a:rPr>
              <a:t> forhøjes med 10.518</a:t>
            </a:r>
            <a:r>
              <a:rPr lang="da-DK" b="0" i="0">
                <a:solidFill>
                  <a:srgbClr val="222222"/>
                </a:solidFill>
                <a:effectLst/>
                <a:latin typeface="AvenirNext"/>
              </a:rPr>
              <a:t> kr. årligt </a:t>
            </a:r>
            <a:r>
              <a:rPr lang="da-DK">
                <a:solidFill>
                  <a:srgbClr val="222222"/>
                </a:solidFill>
                <a:latin typeface="AvenirNext"/>
                <a:ea typeface="+mn-lt"/>
                <a:cs typeface="+mn-lt"/>
              </a:rPr>
              <a:t>(nutidskroner) i</a:t>
            </a:r>
            <a:r>
              <a:rPr lang="da-DK">
                <a:solidFill>
                  <a:srgbClr val="222222"/>
                </a:solidFill>
                <a:latin typeface="AvenirNext"/>
              </a:rPr>
              <a:t> </a:t>
            </a:r>
            <a:r>
              <a:rPr lang="da-DK" b="0" i="0">
                <a:solidFill>
                  <a:srgbClr val="222222"/>
                </a:solidFill>
                <a:effectLst/>
                <a:latin typeface="AvenirNext"/>
              </a:rPr>
              <a:t>bunden</a:t>
            </a:r>
            <a:r>
              <a:rPr lang="da-DK">
                <a:solidFill>
                  <a:srgbClr val="222222"/>
                </a:solidFill>
                <a:latin typeface="AvenirNext"/>
              </a:rPr>
              <a:t> af</a:t>
            </a:r>
            <a:r>
              <a:rPr lang="da-DK" b="0" i="0">
                <a:solidFill>
                  <a:srgbClr val="222222"/>
                </a:solidFill>
                <a:effectLst/>
                <a:latin typeface="AvenirNext"/>
              </a:rPr>
              <a:t> intervallet </a:t>
            </a:r>
            <a:br>
              <a:rPr lang="da-DK">
                <a:solidFill>
                  <a:srgbClr val="222222"/>
                </a:solidFill>
                <a:latin typeface="AvenirNext"/>
              </a:rPr>
            </a:br>
            <a:r>
              <a:rPr lang="da-DK">
                <a:solidFill>
                  <a:srgbClr val="222222"/>
                </a:solidFill>
                <a:latin typeface="AvenirNext"/>
              </a:rPr>
              <a:t>- Lønintervallet for </a:t>
            </a:r>
            <a:r>
              <a:rPr lang="da-DK" b="0" i="0">
                <a:solidFill>
                  <a:srgbClr val="222222"/>
                </a:solidFill>
                <a:effectLst/>
                <a:latin typeface="AvenirNext"/>
              </a:rPr>
              <a:t>løngruppe 2</a:t>
            </a:r>
            <a:r>
              <a:rPr lang="da-DK">
                <a:solidFill>
                  <a:srgbClr val="222222"/>
                </a:solidFill>
                <a:latin typeface="AvenirNext"/>
              </a:rPr>
              <a:t> forhøjes med 26.293</a:t>
            </a:r>
            <a:r>
              <a:rPr lang="da-DK" b="0" i="0">
                <a:solidFill>
                  <a:srgbClr val="222222"/>
                </a:solidFill>
                <a:effectLst/>
                <a:latin typeface="AvenirNext"/>
              </a:rPr>
              <a:t> kr. årligt </a:t>
            </a:r>
            <a:r>
              <a:rPr lang="da-DK">
                <a:solidFill>
                  <a:srgbClr val="222222"/>
                </a:solidFill>
                <a:latin typeface="AvenirNext"/>
              </a:rPr>
              <a:t>(nutidskroner) i </a:t>
            </a:r>
            <a:r>
              <a:rPr lang="da-DK" b="0" i="0">
                <a:solidFill>
                  <a:srgbClr val="222222"/>
                </a:solidFill>
                <a:effectLst/>
                <a:latin typeface="AvenirNext"/>
              </a:rPr>
              <a:t>bunden</a:t>
            </a:r>
            <a:r>
              <a:rPr lang="da-DK">
                <a:solidFill>
                  <a:srgbClr val="222222"/>
                </a:solidFill>
                <a:latin typeface="AvenirNext"/>
              </a:rPr>
              <a:t> </a:t>
            </a:r>
            <a:r>
              <a:rPr lang="da-DK">
                <a:solidFill>
                  <a:srgbClr val="222222"/>
                </a:solidFill>
                <a:ea typeface="+mn-lt"/>
                <a:cs typeface="+mn-lt"/>
              </a:rPr>
              <a:t>af </a:t>
            </a:r>
            <a:r>
              <a:rPr lang="da-DK" b="0" i="0">
                <a:solidFill>
                  <a:srgbClr val="222222"/>
                </a:solidFill>
                <a:effectLst/>
                <a:latin typeface="AvenirNext"/>
              </a:rPr>
              <a:t>intervallet </a:t>
            </a:r>
            <a:r>
              <a:rPr lang="da-DK">
                <a:solidFill>
                  <a:srgbClr val="222222"/>
                </a:solidFill>
                <a:latin typeface="AvenirNext"/>
              </a:rPr>
              <a:t> </a:t>
            </a:r>
          </a:p>
          <a:p>
            <a:pPr marL="269875" indent="-269875" algn="l"/>
            <a:endParaRPr lang="da-DK" b="0" i="0">
              <a:solidFill>
                <a:srgbClr val="222222"/>
              </a:solidFill>
              <a:effectLst/>
              <a:latin typeface="AvenirNext"/>
            </a:endParaRPr>
          </a:p>
          <a:p>
            <a:pPr marL="269875" indent="-269875" algn="l"/>
            <a:r>
              <a:rPr lang="da-DK" b="0" i="0">
                <a:solidFill>
                  <a:srgbClr val="222222"/>
                </a:solidFill>
                <a:effectLst/>
                <a:latin typeface="AvenirNext"/>
              </a:rPr>
              <a:t>Chefer der ansættes ved den selvejende institution ASTRA omfattes af rammeaftale om kontraktansættelse af chefer i staten</a:t>
            </a:r>
          </a:p>
          <a:p>
            <a:pPr marL="269875" indent="-269875" algn="l"/>
            <a:endParaRPr lang="da-DK" b="0" i="0">
              <a:solidFill>
                <a:srgbClr val="222222"/>
              </a:solidFill>
              <a:effectLst/>
              <a:latin typeface="AvenirNext"/>
            </a:endParaRPr>
          </a:p>
          <a:p>
            <a:pPr marL="269875" indent="-269875" algn="l"/>
            <a:r>
              <a:rPr lang="da-DK" b="0" i="0">
                <a:solidFill>
                  <a:srgbClr val="222222"/>
                </a:solidFill>
                <a:effectLst/>
                <a:latin typeface="AvenirNext"/>
              </a:rPr>
              <a:t>Den frivillige lederuddannelse i psykisk arbejdsmiljø fortsættes</a:t>
            </a:r>
          </a:p>
          <a:p>
            <a:pPr marL="269875" indent="-269875" algn="l"/>
            <a:endParaRPr lang="da-DK" b="0" i="0">
              <a:solidFill>
                <a:srgbClr val="222222"/>
              </a:solidFill>
              <a:effectLst/>
              <a:latin typeface="AvenirNext"/>
            </a:endParaRPr>
          </a:p>
          <a:p>
            <a:pPr marL="269875" indent="-269875" algn="l"/>
            <a:endParaRPr lang="da-DK">
              <a:solidFill>
                <a:srgbClr val="222222"/>
              </a:solidFill>
              <a:latin typeface="AvenirNext"/>
            </a:endParaRPr>
          </a:p>
          <a:p>
            <a:pPr marL="269875" indent="-269875" algn="l"/>
            <a:r>
              <a:rPr lang="da-DK" b="0" i="0">
                <a:solidFill>
                  <a:srgbClr val="222222"/>
                </a:solidFill>
                <a:effectLst/>
                <a:latin typeface="AvenirNext"/>
              </a:rPr>
              <a:t>Ændringerne har virkning fra 1. april 2024</a:t>
            </a:r>
          </a:p>
          <a:p>
            <a:pPr marL="0" indent="0" algn="l">
              <a:buNone/>
            </a:pPr>
            <a:endParaRPr lang="da-DK" b="0" i="0">
              <a:solidFill>
                <a:srgbClr val="222222"/>
              </a:solidFill>
              <a:effectLst/>
              <a:latin typeface="AvenirNext"/>
            </a:endParaRPr>
          </a:p>
          <a:p>
            <a:pPr marL="269875" indent="-269875"/>
            <a:endParaRPr lang="da-DK"/>
          </a:p>
        </p:txBody>
      </p:sp>
      <p:sp>
        <p:nvSpPr>
          <p:cNvPr id="5" name="Pladsholder til dato 4">
            <a:extLst>
              <a:ext uri="{FF2B5EF4-FFF2-40B4-BE49-F238E27FC236}">
                <a16:creationId xmlns:a16="http://schemas.microsoft.com/office/drawing/2014/main" id="{1EF5A67F-BB88-7505-C19F-93E5E53D76F5}"/>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509209E5-5726-373D-D9B4-DD03ED4D302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AA58F1A-FB2B-A945-FE3C-0B66AF9FE8AE}"/>
              </a:ext>
            </a:extLst>
          </p:cNvPr>
          <p:cNvSpPr>
            <a:spLocks noGrp="1"/>
          </p:cNvSpPr>
          <p:nvPr>
            <p:ph type="sldNum" sz="quarter" idx="12"/>
          </p:nvPr>
        </p:nvSpPr>
        <p:spPr/>
        <p:txBody>
          <a:bodyPr/>
          <a:lstStyle/>
          <a:p>
            <a:fld id="{23AA811B-2EBD-4900-905E-5BE206449611}" type="slidenum">
              <a:rPr lang="da-DK" smtClean="0"/>
              <a:t>20</a:t>
            </a:fld>
            <a:endParaRPr lang="da-DK"/>
          </a:p>
        </p:txBody>
      </p:sp>
    </p:spTree>
    <p:extLst>
      <p:ext uri="{BB962C8B-B14F-4D97-AF65-F5344CB8AC3E}">
        <p14:creationId xmlns:p14="http://schemas.microsoft.com/office/powerpoint/2010/main" val="3732589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a:t>Afstemning om resultatet</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vert="horz" lIns="0" tIns="0" rIns="0" bIns="0" rtlCol="0" anchor="t">
            <a:noAutofit/>
          </a:bodyPr>
          <a:lstStyle/>
          <a:p>
            <a:pPr marL="269875" indent="-269875"/>
            <a:r>
              <a:rPr lang="da-DK" dirty="0"/>
              <a:t>Afstemning blandt alle medlemmer i DM ansat i stat, region eller kommune i perioden 11. – 24. marts	</a:t>
            </a:r>
            <a:endParaRPr lang="en-US" dirty="0"/>
          </a:p>
          <a:p>
            <a:pPr marL="809625" lvl="2" indent="-269875"/>
            <a:r>
              <a:rPr lang="da-DK"/>
              <a:t>Vi kommer </a:t>
            </a:r>
            <a:r>
              <a:rPr lang="da-DK" dirty="0"/>
              <a:t>– som altid - gerne ud </a:t>
            </a:r>
            <a:r>
              <a:rPr lang="da-DK"/>
              <a:t>på klubmøder.</a:t>
            </a:r>
            <a:endParaRPr lang="da-DK" dirty="0"/>
          </a:p>
          <a:p>
            <a:pPr marL="269875" indent="-269875"/>
            <a:endParaRPr lang="da-DK" dirty="0"/>
          </a:p>
          <a:p>
            <a:pPr marL="269875" indent="-269875"/>
            <a:r>
              <a:rPr lang="da-DK" dirty="0"/>
              <a:t>15. april offentliggøres afstemningsresultatet, når alle Akademiker-organisationer er færdige med deres afstemninger</a:t>
            </a:r>
          </a:p>
          <a:p>
            <a:pPr marL="269875" indent="-269875"/>
            <a:endParaRPr lang="da-DK" dirty="0"/>
          </a:p>
          <a:p>
            <a:pPr marL="269875" indent="-269875"/>
            <a:endParaRPr lang="da-DK" dirty="0"/>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21</a:t>
            </a:fld>
            <a:endParaRPr lang="da-DK"/>
          </a:p>
        </p:txBody>
      </p:sp>
      <p:pic>
        <p:nvPicPr>
          <p:cNvPr id="1026" name="Picture 2" descr="Nyheder">
            <a:extLst>
              <a:ext uri="{FF2B5EF4-FFF2-40B4-BE49-F238E27FC236}">
                <a16:creationId xmlns:a16="http://schemas.microsoft.com/office/drawing/2014/main" id="{8FDD3AC5-985B-4F8A-AA42-BEF8F4B1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320" y="3622458"/>
            <a:ext cx="2875824" cy="287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0D4A-E2DB-4807-AE43-CE1DFB019F84}"/>
              </a:ext>
            </a:extLst>
          </p:cNvPr>
          <p:cNvSpPr>
            <a:spLocks noGrp="1"/>
          </p:cNvSpPr>
          <p:nvPr>
            <p:ph type="title"/>
          </p:nvPr>
        </p:nvSpPr>
        <p:spPr>
          <a:xfrm>
            <a:off x="360000" y="802800"/>
            <a:ext cx="11473200" cy="1278000"/>
          </a:xfrm>
        </p:spPr>
        <p:txBody>
          <a:bodyPr anchor="t">
            <a:normAutofit/>
          </a:bodyPr>
          <a:lstStyle/>
          <a:p>
            <a:r>
              <a:rPr lang="da-DK" dirty="0"/>
              <a:t>Økonomi – forbedring af realløn de næste to år</a:t>
            </a:r>
          </a:p>
        </p:txBody>
      </p:sp>
      <p:pic>
        <p:nvPicPr>
          <p:cNvPr id="8" name="Billede 7" descr="Et billede, der indeholder udendørs, bygning, sky, vindue&#10;&#10;Automatisk genereret beskrivelse">
            <a:extLst>
              <a:ext uri="{FF2B5EF4-FFF2-40B4-BE49-F238E27FC236}">
                <a16:creationId xmlns:a16="http://schemas.microsoft.com/office/drawing/2014/main" id="{7C59BA55-4D36-A721-E740-0CA03407B4CC}"/>
              </a:ext>
            </a:extLst>
          </p:cNvPr>
          <p:cNvPicPr>
            <a:picLocks noChangeAspect="1"/>
          </p:cNvPicPr>
          <p:nvPr/>
        </p:nvPicPr>
        <p:blipFill rotWithShape="1">
          <a:blip r:embed="rId3">
            <a:extLst>
              <a:ext uri="{28A0092B-C50C-407E-A947-70E740481C1C}">
                <a14:useLocalDpi xmlns:a14="http://schemas.microsoft.com/office/drawing/2010/main" val="0"/>
              </a:ext>
            </a:extLst>
          </a:blip>
          <a:srcRect l="5031" r="24518" b="-2"/>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0D5E2F2C-7D93-4DF6-B60D-FB2C8B8BB32E}"/>
              </a:ext>
            </a:extLst>
          </p:cNvPr>
          <p:cNvSpPr>
            <a:spLocks noGrp="1"/>
          </p:cNvSpPr>
          <p:nvPr>
            <p:ph sz="quarter" idx="14"/>
          </p:nvPr>
        </p:nvSpPr>
        <p:spPr>
          <a:xfrm>
            <a:off x="5751646" y="2084400"/>
            <a:ext cx="6079992" cy="4049700"/>
          </a:xfrm>
        </p:spPr>
        <p:txBody>
          <a:bodyPr vert="horz" lIns="0" tIns="0" rIns="0" bIns="0" rtlCol="0" anchor="t">
            <a:normAutofit/>
          </a:bodyPr>
          <a:lstStyle/>
          <a:p>
            <a:pPr marL="269875" indent="-269875"/>
            <a:r>
              <a:rPr lang="da-DK" dirty="0"/>
              <a:t>Lang forhandling i Finansministeriet om OK24</a:t>
            </a:r>
          </a:p>
          <a:p>
            <a:pPr marL="269875" indent="-269875"/>
            <a:r>
              <a:rPr lang="da-DK" dirty="0"/>
              <a:t>Uenighed bl.a. om økonomisk ramme</a:t>
            </a:r>
          </a:p>
          <a:p>
            <a:pPr marL="269875" indent="-269875"/>
            <a:r>
              <a:rPr lang="da-DK" dirty="0"/>
              <a:t>Rammen blev ”</a:t>
            </a:r>
            <a:r>
              <a:rPr lang="da-DK" dirty="0" err="1"/>
              <a:t>max’et</a:t>
            </a:r>
            <a:r>
              <a:rPr lang="da-DK" dirty="0"/>
              <a:t>” ud</a:t>
            </a:r>
          </a:p>
          <a:p>
            <a:pPr marL="269875" indent="-269875"/>
            <a:r>
              <a:rPr lang="da-DK" dirty="0"/>
              <a:t>Reallønsfremgang i perioden</a:t>
            </a:r>
          </a:p>
          <a:p>
            <a:pPr marL="269875" indent="-269875"/>
            <a:r>
              <a:rPr lang="da-DK" dirty="0"/>
              <a:t>Forbedret reguleringsordning med nyt lønindeks</a:t>
            </a:r>
          </a:p>
          <a:p>
            <a:pPr marL="269875" indent="-269875"/>
            <a:r>
              <a:rPr lang="da-DK" dirty="0"/>
              <a:t>Ultimo-forhandling i november 2025</a:t>
            </a:r>
            <a:endParaRPr lang="en-US" dirty="0"/>
          </a:p>
          <a:p>
            <a:pPr marL="269875" indent="-269875"/>
            <a:endParaRPr lang="da-DK" dirty="0"/>
          </a:p>
          <a:p>
            <a:pPr marL="269875" indent="-269875"/>
            <a:endParaRPr lang="da-DK" dirty="0"/>
          </a:p>
          <a:p>
            <a:pPr marL="0" indent="0">
              <a:buNone/>
            </a:pPr>
            <a:endParaRPr lang="da-DK" dirty="0"/>
          </a:p>
        </p:txBody>
      </p:sp>
      <p:sp>
        <p:nvSpPr>
          <p:cNvPr id="5" name="Pladsholder til dato 4">
            <a:extLst>
              <a:ext uri="{FF2B5EF4-FFF2-40B4-BE49-F238E27FC236}">
                <a16:creationId xmlns:a16="http://schemas.microsoft.com/office/drawing/2014/main" id="{AD70BB6B-094E-457B-9F27-B910C2FE2668}"/>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21" name="Footer Placeholder 6">
            <a:extLst>
              <a:ext uri="{FF2B5EF4-FFF2-40B4-BE49-F238E27FC236}">
                <a16:creationId xmlns:a16="http://schemas.microsoft.com/office/drawing/2014/main" id="{F3C354DF-6A7A-138F-F458-8C0C7F39883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74445CEB-4218-4455-BA3D-65B1AD2BA6E5}"/>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3</a:t>
            </a:fld>
            <a:endParaRPr lang="da-DK"/>
          </a:p>
        </p:txBody>
      </p:sp>
    </p:spTree>
    <p:extLst>
      <p:ext uri="{BB962C8B-B14F-4D97-AF65-F5344CB8AC3E}">
        <p14:creationId xmlns:p14="http://schemas.microsoft.com/office/powerpoint/2010/main" val="22265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422A5-8882-448C-85E3-C76975A576CD}"/>
              </a:ext>
            </a:extLst>
          </p:cNvPr>
          <p:cNvSpPr>
            <a:spLocks noGrp="1"/>
          </p:cNvSpPr>
          <p:nvPr>
            <p:ph type="title"/>
          </p:nvPr>
        </p:nvSpPr>
        <p:spPr/>
        <p:txBody>
          <a:bodyPr/>
          <a:lstStyle/>
          <a:p>
            <a:r>
              <a:rPr lang="da-DK"/>
              <a:t>Økonomi </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a:xfrm>
            <a:off x="358775" y="360000"/>
            <a:ext cx="985838" cy="108000"/>
          </a:xfrm>
        </p:spPr>
        <p:txBody>
          <a:bodyPr/>
          <a:lstStyle/>
          <a:p>
            <a:fld id="{5FD21904-C89F-4B1E-B91F-279FFCECB770}" type="datetime2">
              <a:rPr lang="da-DK" smtClean="0"/>
              <a:pPr/>
              <a:t>11. marts 2024</a:t>
            </a:fld>
            <a:endParaRPr lang="da-DK"/>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a:xfrm>
            <a:off x="1344613" y="360000"/>
            <a:ext cx="1612900" cy="108000"/>
          </a:xfrm>
        </p:spPr>
        <p:txBody>
          <a:bodyPr/>
          <a:lstStyle/>
          <a:p>
            <a:endParaRPr lang="da-DK"/>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a:xfrm>
            <a:off x="11482438" y="6389638"/>
            <a:ext cx="349200" cy="108000"/>
          </a:xfrm>
        </p:spPr>
        <p:txBody>
          <a:bodyPr/>
          <a:lstStyle/>
          <a:p>
            <a:fld id="{23AA811B-2EBD-4900-905E-5BE206449611}" type="slidenum">
              <a:rPr lang="da-DK" smtClean="0"/>
              <a:pPr/>
              <a:t>4</a:t>
            </a:fld>
            <a:endParaRPr lang="da-DK"/>
          </a:p>
        </p:txBody>
      </p:sp>
      <p:sp>
        <p:nvSpPr>
          <p:cNvPr id="12" name="Text Placeholder 11">
            <a:extLst>
              <a:ext uri="{FF2B5EF4-FFF2-40B4-BE49-F238E27FC236}">
                <a16:creationId xmlns:a16="http://schemas.microsoft.com/office/drawing/2014/main" id="{BDAF3C93-9A75-4786-B6B4-A06FE1CE13C5}"/>
              </a:ext>
            </a:extLst>
          </p:cNvPr>
          <p:cNvSpPr>
            <a:spLocks noGrp="1"/>
          </p:cNvSpPr>
          <p:nvPr>
            <p:ph type="body" sz="quarter" idx="13"/>
          </p:nvPr>
        </p:nvSpPr>
        <p:spPr>
          <a:xfrm flipV="1">
            <a:off x="358775" y="6497999"/>
            <a:ext cx="11474425" cy="1110253"/>
          </a:xfrm>
        </p:spPr>
        <p:txBody>
          <a:bodyPr/>
          <a:lstStyle/>
          <a:p>
            <a:r>
              <a:rPr lang="da-DK"/>
              <a:t>F</a:t>
            </a:r>
          </a:p>
        </p:txBody>
      </p:sp>
      <p:graphicFrame>
        <p:nvGraphicFramePr>
          <p:cNvPr id="14" name="Pladsholder til indhold 13">
            <a:extLst>
              <a:ext uri="{FF2B5EF4-FFF2-40B4-BE49-F238E27FC236}">
                <a16:creationId xmlns:a16="http://schemas.microsoft.com/office/drawing/2014/main" id="{EAC2B43F-86F4-47EC-DBD6-D908C9BAFC05}"/>
              </a:ext>
            </a:extLst>
          </p:cNvPr>
          <p:cNvGraphicFramePr>
            <a:graphicFrameLocks noGrp="1"/>
          </p:cNvGraphicFramePr>
          <p:nvPr>
            <p:ph idx="1"/>
            <p:extLst>
              <p:ext uri="{D42A27DB-BD31-4B8C-83A1-F6EECF244321}">
                <p14:modId xmlns:p14="http://schemas.microsoft.com/office/powerpoint/2010/main" val="3942765804"/>
              </p:ext>
            </p:extLst>
          </p:nvPr>
        </p:nvGraphicFramePr>
        <p:xfrm>
          <a:off x="324077" y="1886947"/>
          <a:ext cx="11207187" cy="4516120"/>
        </p:xfrm>
        <a:graphic>
          <a:graphicData uri="http://schemas.openxmlformats.org/drawingml/2006/table">
            <a:tbl>
              <a:tblPr firstRow="1" bandRow="1">
                <a:tableStyleId>{5C22544A-7EE6-4342-B048-85BDC9FD1C3A}</a:tableStyleId>
              </a:tblPr>
              <a:tblGrid>
                <a:gridCol w="2502715">
                  <a:extLst>
                    <a:ext uri="{9D8B030D-6E8A-4147-A177-3AD203B41FA5}">
                      <a16:colId xmlns:a16="http://schemas.microsoft.com/office/drawing/2014/main" val="1557928994"/>
                    </a:ext>
                  </a:extLst>
                </a:gridCol>
                <a:gridCol w="1980161">
                  <a:extLst>
                    <a:ext uri="{9D8B030D-6E8A-4147-A177-3AD203B41FA5}">
                      <a16:colId xmlns:a16="http://schemas.microsoft.com/office/drawing/2014/main" val="3211150963"/>
                    </a:ext>
                  </a:extLst>
                </a:gridCol>
                <a:gridCol w="2241437">
                  <a:extLst>
                    <a:ext uri="{9D8B030D-6E8A-4147-A177-3AD203B41FA5}">
                      <a16:colId xmlns:a16="http://schemas.microsoft.com/office/drawing/2014/main" val="2654792655"/>
                    </a:ext>
                  </a:extLst>
                </a:gridCol>
                <a:gridCol w="2241437">
                  <a:extLst>
                    <a:ext uri="{9D8B030D-6E8A-4147-A177-3AD203B41FA5}">
                      <a16:colId xmlns:a16="http://schemas.microsoft.com/office/drawing/2014/main" val="879180247"/>
                    </a:ext>
                  </a:extLst>
                </a:gridCol>
                <a:gridCol w="2241437">
                  <a:extLst>
                    <a:ext uri="{9D8B030D-6E8A-4147-A177-3AD203B41FA5}">
                      <a16:colId xmlns:a16="http://schemas.microsoft.com/office/drawing/2014/main" val="1561626576"/>
                    </a:ext>
                  </a:extLst>
                </a:gridCol>
              </a:tblGrid>
              <a:tr h="370840">
                <a:tc>
                  <a:txBody>
                    <a:bodyPr/>
                    <a:lstStyle/>
                    <a:p>
                      <a:r>
                        <a:rPr lang="da-DK"/>
                        <a:t>Pct</a:t>
                      </a:r>
                    </a:p>
                  </a:txBody>
                  <a:tcPr/>
                </a:tc>
                <a:tc>
                  <a:txBody>
                    <a:bodyPr/>
                    <a:lstStyle/>
                    <a:p>
                      <a:r>
                        <a:rPr lang="da-DK" dirty="0"/>
                        <a:t>1. april 2024</a:t>
                      </a:r>
                    </a:p>
                  </a:txBody>
                  <a:tcPr/>
                </a:tc>
                <a:tc>
                  <a:txBody>
                    <a:bodyPr/>
                    <a:lstStyle/>
                    <a:p>
                      <a:r>
                        <a:rPr lang="da-DK" dirty="0"/>
                        <a:t>1. april 2025</a:t>
                      </a:r>
                    </a:p>
                  </a:txBody>
                  <a:tcPr/>
                </a:tc>
                <a:tc>
                  <a:txBody>
                    <a:bodyPr/>
                    <a:lstStyle/>
                    <a:p>
                      <a:r>
                        <a:rPr lang="da-DK" dirty="0"/>
                        <a:t>1. november 2025</a:t>
                      </a:r>
                    </a:p>
                  </a:txBody>
                  <a:tcPr/>
                </a:tc>
                <a:tc>
                  <a:txBody>
                    <a:bodyPr/>
                    <a:lstStyle/>
                    <a:p>
                      <a:r>
                        <a:rPr lang="da-DK" dirty="0"/>
                        <a:t>I alt</a:t>
                      </a:r>
                    </a:p>
                  </a:txBody>
                  <a:tcPr/>
                </a:tc>
                <a:extLst>
                  <a:ext uri="{0D108BD9-81ED-4DB2-BD59-A6C34878D82A}">
                    <a16:rowId xmlns:a16="http://schemas.microsoft.com/office/drawing/2014/main" val="1400673208"/>
                  </a:ext>
                </a:extLst>
              </a:tr>
              <a:tr h="370840">
                <a:tc>
                  <a:txBody>
                    <a:bodyPr/>
                    <a:lstStyle/>
                    <a:p>
                      <a:r>
                        <a:rPr lang="da-DK"/>
                        <a:t>Generelle lønstigninger</a:t>
                      </a:r>
                    </a:p>
                  </a:txBody>
                  <a:tcPr/>
                </a:tc>
                <a:tc>
                  <a:txBody>
                    <a:bodyPr/>
                    <a:lstStyle/>
                    <a:p>
                      <a:r>
                        <a:rPr lang="da-DK" dirty="0"/>
                        <a:t>4,83</a:t>
                      </a:r>
                    </a:p>
                  </a:txBody>
                  <a:tcPr/>
                </a:tc>
                <a:tc>
                  <a:txBody>
                    <a:bodyPr/>
                    <a:lstStyle/>
                    <a:p>
                      <a:r>
                        <a:rPr lang="da-DK" dirty="0"/>
                        <a:t>1,27</a:t>
                      </a:r>
                    </a:p>
                  </a:txBody>
                  <a:tcPr/>
                </a:tc>
                <a:tc>
                  <a:txBody>
                    <a:bodyPr/>
                    <a:lstStyle/>
                    <a:p>
                      <a:r>
                        <a:rPr lang="da-DK" dirty="0"/>
                        <a:t>0,20</a:t>
                      </a:r>
                    </a:p>
                  </a:txBody>
                  <a:tcPr/>
                </a:tc>
                <a:tc>
                  <a:txBody>
                    <a:bodyPr/>
                    <a:lstStyle/>
                    <a:p>
                      <a:r>
                        <a:rPr lang="da-DK" dirty="0"/>
                        <a:t>6,30</a:t>
                      </a:r>
                    </a:p>
                  </a:txBody>
                  <a:tcPr/>
                </a:tc>
                <a:extLst>
                  <a:ext uri="{0D108BD9-81ED-4DB2-BD59-A6C34878D82A}">
                    <a16:rowId xmlns:a16="http://schemas.microsoft.com/office/drawing/2014/main" val="1104999158"/>
                  </a:ext>
                </a:extLst>
              </a:tr>
              <a:tr h="370840">
                <a:tc>
                  <a:txBody>
                    <a:bodyPr/>
                    <a:lstStyle/>
                    <a:p>
                      <a:r>
                        <a:rPr lang="da-DK"/>
                        <a:t>Andre formål</a:t>
                      </a:r>
                    </a:p>
                  </a:txBody>
                  <a:tcPr/>
                </a:tc>
                <a:tc>
                  <a:txBody>
                    <a:bodyPr/>
                    <a:lstStyle/>
                    <a:p>
                      <a:r>
                        <a:rPr lang="da-DK" dirty="0"/>
                        <a:t>0,11</a:t>
                      </a:r>
                    </a:p>
                  </a:txBody>
                  <a:tcPr/>
                </a:tc>
                <a:tc>
                  <a:txBody>
                    <a:bodyPr/>
                    <a:lstStyle/>
                    <a:p>
                      <a:r>
                        <a:rPr lang="da-DK" dirty="0"/>
                        <a:t>0,89</a:t>
                      </a:r>
                    </a:p>
                  </a:txBody>
                  <a:tcPr/>
                </a:tc>
                <a:tc>
                  <a:txBody>
                    <a:bodyPr/>
                    <a:lstStyle/>
                    <a:p>
                      <a:r>
                        <a:rPr lang="da-DK" dirty="0"/>
                        <a:t>-</a:t>
                      </a:r>
                    </a:p>
                  </a:txBody>
                  <a:tcPr/>
                </a:tc>
                <a:tc>
                  <a:txBody>
                    <a:bodyPr/>
                    <a:lstStyle/>
                    <a:p>
                      <a:r>
                        <a:rPr lang="da-DK" dirty="0"/>
                        <a:t>1,00</a:t>
                      </a:r>
                    </a:p>
                  </a:txBody>
                  <a:tcPr/>
                </a:tc>
                <a:extLst>
                  <a:ext uri="{0D108BD9-81ED-4DB2-BD59-A6C34878D82A}">
                    <a16:rowId xmlns:a16="http://schemas.microsoft.com/office/drawing/2014/main" val="751147630"/>
                  </a:ext>
                </a:extLst>
              </a:tr>
              <a:tr h="370840">
                <a:tc>
                  <a:txBody>
                    <a:bodyPr/>
                    <a:lstStyle/>
                    <a:p>
                      <a:r>
                        <a:rPr lang="da-DK"/>
                        <a:t>Skøn for reguleringsordningen</a:t>
                      </a:r>
                    </a:p>
                  </a:txBody>
                  <a:tcPr/>
                </a:tc>
                <a:tc>
                  <a:txBody>
                    <a:bodyPr/>
                    <a:lstStyle/>
                    <a:p>
                      <a:r>
                        <a:rPr lang="da-DK" dirty="0"/>
                        <a:t>1,06</a:t>
                      </a:r>
                    </a:p>
                  </a:txBody>
                  <a:tcPr/>
                </a:tc>
                <a:tc>
                  <a:txBody>
                    <a:bodyPr/>
                    <a:lstStyle/>
                    <a:p>
                      <a:r>
                        <a:rPr lang="da-DK" dirty="0"/>
                        <a:t>0,04</a:t>
                      </a:r>
                    </a:p>
                  </a:txBody>
                  <a:tcPr/>
                </a:tc>
                <a:tc>
                  <a:txBody>
                    <a:bodyPr/>
                    <a:lstStyle/>
                    <a:p>
                      <a:r>
                        <a:rPr lang="da-DK" dirty="0"/>
                        <a:t>-</a:t>
                      </a:r>
                    </a:p>
                  </a:txBody>
                  <a:tcPr/>
                </a:tc>
                <a:tc>
                  <a:txBody>
                    <a:bodyPr/>
                    <a:lstStyle/>
                    <a:p>
                      <a:r>
                        <a:rPr lang="da-DK" dirty="0"/>
                        <a:t>1,10</a:t>
                      </a:r>
                    </a:p>
                  </a:txBody>
                  <a:tcPr/>
                </a:tc>
                <a:extLst>
                  <a:ext uri="{0D108BD9-81ED-4DB2-BD59-A6C34878D82A}">
                    <a16:rowId xmlns:a16="http://schemas.microsoft.com/office/drawing/2014/main" val="1378584061"/>
                  </a:ext>
                </a:extLst>
              </a:tr>
              <a:tr h="370840">
                <a:tc>
                  <a:txBody>
                    <a:bodyPr/>
                    <a:lstStyle/>
                    <a:p>
                      <a:r>
                        <a:rPr lang="da-DK"/>
                        <a:t>Skøn for reststigning</a:t>
                      </a:r>
                    </a:p>
                  </a:txBody>
                  <a:tcPr/>
                </a:tc>
                <a:tc>
                  <a:txBody>
                    <a:bodyPr/>
                    <a:lstStyle/>
                    <a:p>
                      <a:r>
                        <a:rPr lang="da-DK" dirty="0"/>
                        <a:t>0,00</a:t>
                      </a:r>
                    </a:p>
                  </a:txBody>
                  <a:tcPr/>
                </a:tc>
                <a:tc>
                  <a:txBody>
                    <a:bodyPr/>
                    <a:lstStyle/>
                    <a:p>
                      <a:r>
                        <a:rPr lang="da-DK" dirty="0"/>
                        <a:t>0,40</a:t>
                      </a:r>
                    </a:p>
                  </a:txBody>
                  <a:tcPr/>
                </a:tc>
                <a:tc>
                  <a:txBody>
                    <a:bodyPr/>
                    <a:lstStyle/>
                    <a:p>
                      <a:r>
                        <a:rPr lang="da-DK" dirty="0"/>
                        <a:t>-</a:t>
                      </a:r>
                    </a:p>
                  </a:txBody>
                  <a:tcPr/>
                </a:tc>
                <a:tc>
                  <a:txBody>
                    <a:bodyPr/>
                    <a:lstStyle/>
                    <a:p>
                      <a:r>
                        <a:rPr lang="da-DK" dirty="0"/>
                        <a:t>0,40</a:t>
                      </a:r>
                    </a:p>
                  </a:txBody>
                  <a:tcPr/>
                </a:tc>
                <a:extLst>
                  <a:ext uri="{0D108BD9-81ED-4DB2-BD59-A6C34878D82A}">
                    <a16:rowId xmlns:a16="http://schemas.microsoft.com/office/drawing/2014/main" val="1185672294"/>
                  </a:ext>
                </a:extLst>
              </a:tr>
              <a:tr h="370840">
                <a:tc>
                  <a:txBody>
                    <a:bodyPr/>
                    <a:lstStyle/>
                    <a:p>
                      <a:r>
                        <a:rPr lang="da-DK" b="1"/>
                        <a:t>Økonomisk ramme</a:t>
                      </a:r>
                    </a:p>
                  </a:txBody>
                  <a:tcPr/>
                </a:tc>
                <a:tc>
                  <a:txBody>
                    <a:bodyPr/>
                    <a:lstStyle/>
                    <a:p>
                      <a:r>
                        <a:rPr lang="da-DK" b="1" dirty="0"/>
                        <a:t>6,00</a:t>
                      </a:r>
                    </a:p>
                  </a:txBody>
                  <a:tcPr/>
                </a:tc>
                <a:tc>
                  <a:txBody>
                    <a:bodyPr/>
                    <a:lstStyle/>
                    <a:p>
                      <a:r>
                        <a:rPr lang="da-DK" b="1" dirty="0"/>
                        <a:t>2,60</a:t>
                      </a:r>
                    </a:p>
                  </a:txBody>
                  <a:tcPr/>
                </a:tc>
                <a:tc>
                  <a:txBody>
                    <a:bodyPr/>
                    <a:lstStyle/>
                    <a:p>
                      <a:r>
                        <a:rPr lang="da-DK" b="1" dirty="0"/>
                        <a:t>0,20</a:t>
                      </a:r>
                    </a:p>
                  </a:txBody>
                  <a:tcPr/>
                </a:tc>
                <a:tc>
                  <a:txBody>
                    <a:bodyPr/>
                    <a:lstStyle/>
                    <a:p>
                      <a:r>
                        <a:rPr lang="da-DK" b="1" dirty="0"/>
                        <a:t>8,80</a:t>
                      </a:r>
                    </a:p>
                  </a:txBody>
                  <a:tcPr/>
                </a:tc>
                <a:extLst>
                  <a:ext uri="{0D108BD9-81ED-4DB2-BD59-A6C34878D82A}">
                    <a16:rowId xmlns:a16="http://schemas.microsoft.com/office/drawing/2014/main" val="3503866761"/>
                  </a:ext>
                </a:extLst>
              </a:tr>
              <a:tr h="370840">
                <a:tc>
                  <a:txBody>
                    <a:bodyPr/>
                    <a:lstStyle/>
                    <a:p>
                      <a:endParaRPr lang="da-DK" b="1"/>
                    </a:p>
                  </a:txBody>
                  <a:tcPr/>
                </a:tc>
                <a:tc>
                  <a:txBody>
                    <a:bodyPr/>
                    <a:lstStyle/>
                    <a:p>
                      <a:endParaRPr lang="da-DK" b="1" dirty="0"/>
                    </a:p>
                  </a:txBody>
                  <a:tcPr/>
                </a:tc>
                <a:tc>
                  <a:txBody>
                    <a:bodyPr/>
                    <a:lstStyle/>
                    <a:p>
                      <a:endParaRPr lang="da-DK" b="1" dirty="0"/>
                    </a:p>
                  </a:txBody>
                  <a:tcPr/>
                </a:tc>
                <a:tc>
                  <a:txBody>
                    <a:bodyPr/>
                    <a:lstStyle/>
                    <a:p>
                      <a:endParaRPr lang="da-DK" b="1" dirty="0"/>
                    </a:p>
                  </a:txBody>
                  <a:tcPr/>
                </a:tc>
                <a:tc>
                  <a:txBody>
                    <a:bodyPr/>
                    <a:lstStyle/>
                    <a:p>
                      <a:endParaRPr lang="da-DK" b="1" dirty="0"/>
                    </a:p>
                  </a:txBody>
                  <a:tcPr/>
                </a:tc>
                <a:extLst>
                  <a:ext uri="{0D108BD9-81ED-4DB2-BD59-A6C34878D82A}">
                    <a16:rowId xmlns:a16="http://schemas.microsoft.com/office/drawing/2014/main" val="1489552647"/>
                  </a:ext>
                </a:extLst>
              </a:tr>
              <a:tr h="370840">
                <a:tc>
                  <a:txBody>
                    <a:bodyPr/>
                    <a:lstStyle/>
                    <a:p>
                      <a:r>
                        <a:rPr lang="da-DK"/>
                        <a:t>Privat lønskøn</a:t>
                      </a:r>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r>
                        <a:rPr lang="da-DK" dirty="0"/>
                        <a:t>8,80</a:t>
                      </a:r>
                    </a:p>
                  </a:txBody>
                  <a:tcPr/>
                </a:tc>
                <a:extLst>
                  <a:ext uri="{0D108BD9-81ED-4DB2-BD59-A6C34878D82A}">
                    <a16:rowId xmlns:a16="http://schemas.microsoft.com/office/drawing/2014/main" val="3661247974"/>
                  </a:ext>
                </a:extLst>
              </a:tr>
              <a:tr h="370840">
                <a:tc>
                  <a:txBody>
                    <a:bodyPr/>
                    <a:lstStyle/>
                    <a:p>
                      <a:r>
                        <a:rPr lang="da-DK"/>
                        <a:t>Skønnet inflation</a:t>
                      </a:r>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r>
                        <a:rPr lang="da-DK" dirty="0"/>
                        <a:t>4,90</a:t>
                      </a:r>
                    </a:p>
                  </a:txBody>
                  <a:tcPr/>
                </a:tc>
                <a:extLst>
                  <a:ext uri="{0D108BD9-81ED-4DB2-BD59-A6C34878D82A}">
                    <a16:rowId xmlns:a16="http://schemas.microsoft.com/office/drawing/2014/main" val="1604557665"/>
                  </a:ext>
                </a:extLst>
              </a:tr>
              <a:tr h="370840">
                <a:tc>
                  <a:txBody>
                    <a:bodyPr/>
                    <a:lstStyle/>
                    <a:p>
                      <a:r>
                        <a:rPr lang="da-DK" dirty="0"/>
                        <a:t>Forventet reallønsforbedring</a:t>
                      </a:r>
                    </a:p>
                  </a:txBody>
                  <a:tcPr/>
                </a:tc>
                <a:tc>
                  <a:txBody>
                    <a:bodyPr/>
                    <a:lstStyle/>
                    <a:p>
                      <a:endParaRPr lang="da-DK" dirty="0"/>
                    </a:p>
                  </a:txBody>
                  <a:tcPr/>
                </a:tc>
                <a:tc>
                  <a:txBody>
                    <a:bodyPr/>
                    <a:lstStyle/>
                    <a:p>
                      <a:endParaRPr lang="da-DK" dirty="0"/>
                    </a:p>
                  </a:txBody>
                  <a:tcPr/>
                </a:tc>
                <a:tc>
                  <a:txBody>
                    <a:bodyPr/>
                    <a:lstStyle/>
                    <a:p>
                      <a:endParaRPr lang="da-DK" dirty="0"/>
                    </a:p>
                  </a:txBody>
                  <a:tcPr/>
                </a:tc>
                <a:tc>
                  <a:txBody>
                    <a:bodyPr/>
                    <a:lstStyle/>
                    <a:p>
                      <a:r>
                        <a:rPr lang="da-DK" dirty="0"/>
                        <a:t>3,50</a:t>
                      </a:r>
                    </a:p>
                  </a:txBody>
                  <a:tcPr/>
                </a:tc>
                <a:extLst>
                  <a:ext uri="{0D108BD9-81ED-4DB2-BD59-A6C34878D82A}">
                    <a16:rowId xmlns:a16="http://schemas.microsoft.com/office/drawing/2014/main" val="1578351901"/>
                  </a:ext>
                </a:extLst>
              </a:tr>
            </a:tbl>
          </a:graphicData>
        </a:graphic>
      </p:graphicFrame>
      <p:sp>
        <p:nvSpPr>
          <p:cNvPr id="15" name="Tekstfelt 14">
            <a:extLst>
              <a:ext uri="{FF2B5EF4-FFF2-40B4-BE49-F238E27FC236}">
                <a16:creationId xmlns:a16="http://schemas.microsoft.com/office/drawing/2014/main" id="{110EAC42-C361-5BF3-D198-6621C5189DBB}"/>
              </a:ext>
            </a:extLst>
          </p:cNvPr>
          <p:cNvSpPr txBox="1"/>
          <p:nvPr/>
        </p:nvSpPr>
        <p:spPr>
          <a:xfrm>
            <a:off x="358775" y="1567543"/>
            <a:ext cx="4866368" cy="307777"/>
          </a:xfrm>
          <a:prstGeom prst="rect">
            <a:avLst/>
          </a:prstGeom>
          <a:noFill/>
        </p:spPr>
        <p:txBody>
          <a:bodyPr wrap="square" lIns="0" tIns="0" rIns="0" bIns="0" rtlCol="0">
            <a:spAutoFit/>
          </a:bodyPr>
          <a:lstStyle/>
          <a:p>
            <a:r>
              <a:rPr lang="da-DK" sz="2000"/>
              <a:t>Samlet økonomisk ramme på 8,8%</a:t>
            </a:r>
          </a:p>
        </p:txBody>
      </p:sp>
    </p:spTree>
    <p:extLst>
      <p:ext uri="{BB962C8B-B14F-4D97-AF65-F5344CB8AC3E}">
        <p14:creationId xmlns:p14="http://schemas.microsoft.com/office/powerpoint/2010/main" val="165039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3D396-3BF4-7962-AE2A-EE7E1E9392AD}"/>
              </a:ext>
            </a:extLst>
          </p:cNvPr>
          <p:cNvSpPr>
            <a:spLocks noGrp="1"/>
          </p:cNvSpPr>
          <p:nvPr>
            <p:ph type="title"/>
          </p:nvPr>
        </p:nvSpPr>
        <p:spPr/>
        <p:txBody>
          <a:bodyPr/>
          <a:lstStyle/>
          <a:p>
            <a:r>
              <a:rPr lang="da-DK" dirty="0"/>
              <a:t>Ændring af reguleringsordningen forbedrer </a:t>
            </a:r>
            <a:br>
              <a:rPr lang="da-DK" dirty="0"/>
            </a:br>
            <a:r>
              <a:rPr lang="da-DK" dirty="0"/>
              <a:t>den offentlige lønudvikling</a:t>
            </a:r>
          </a:p>
        </p:txBody>
      </p:sp>
      <p:sp>
        <p:nvSpPr>
          <p:cNvPr id="4" name="Pladsholder til indhold 3">
            <a:extLst>
              <a:ext uri="{FF2B5EF4-FFF2-40B4-BE49-F238E27FC236}">
                <a16:creationId xmlns:a16="http://schemas.microsoft.com/office/drawing/2014/main" id="{0A1ED0F7-7E84-B687-7334-33E143D212F5}"/>
              </a:ext>
            </a:extLst>
          </p:cNvPr>
          <p:cNvSpPr>
            <a:spLocks noGrp="1"/>
          </p:cNvSpPr>
          <p:nvPr>
            <p:ph sz="quarter" idx="14"/>
          </p:nvPr>
        </p:nvSpPr>
        <p:spPr>
          <a:xfrm>
            <a:off x="8250148" y="1767155"/>
            <a:ext cx="3581490" cy="4366945"/>
          </a:xfrm>
        </p:spPr>
        <p:txBody>
          <a:bodyPr/>
          <a:lstStyle/>
          <a:p>
            <a:pPr marL="342900" indent="-342900">
              <a:buClr>
                <a:srgbClr val="98B5C1"/>
              </a:buClr>
              <a:buFont typeface="Wingdings 3" panose="05040102010807070707" pitchFamily="18" charset="2"/>
              <a:buChar char=""/>
            </a:pPr>
            <a:r>
              <a:rPr lang="da-DK" sz="1800" dirty="0"/>
              <a:t>Ved OK24 er det besluttet at ændre datagrundlaget for reguleringsordningen</a:t>
            </a:r>
          </a:p>
          <a:p>
            <a:pPr marL="342900" indent="-342900">
              <a:buClr>
                <a:srgbClr val="98B5C1"/>
              </a:buClr>
              <a:buFont typeface="Wingdings 3" panose="05040102010807070707" pitchFamily="18" charset="2"/>
              <a:buChar char=""/>
            </a:pPr>
            <a:endParaRPr lang="da-DK" sz="1800" dirty="0"/>
          </a:p>
          <a:p>
            <a:pPr marL="342900" indent="-342900">
              <a:buClr>
                <a:srgbClr val="98B5C1"/>
              </a:buClr>
              <a:buFont typeface="Wingdings 3" panose="05040102010807070707" pitchFamily="18" charset="2"/>
              <a:buChar char=""/>
            </a:pPr>
            <a:r>
              <a:rPr lang="da-DK" sz="1800" dirty="0"/>
              <a:t>Ændringen kan forventeligt hæve de offentlige lønninger med 0,4 pct. årligt ud over øvrige lønstigninger </a:t>
            </a:r>
          </a:p>
          <a:p>
            <a:pPr marL="342900" indent="-342900">
              <a:buClr>
                <a:srgbClr val="98B5C1"/>
              </a:buClr>
              <a:buFont typeface="Wingdings 3" panose="05040102010807070707" pitchFamily="18" charset="2"/>
              <a:buChar char=""/>
            </a:pPr>
            <a:endParaRPr lang="da-DK" sz="1800" dirty="0"/>
          </a:p>
          <a:p>
            <a:pPr marL="342900" indent="-342900">
              <a:buClr>
                <a:srgbClr val="98B5C1"/>
              </a:buClr>
              <a:buFont typeface="Wingdings 3" panose="05040102010807070707" pitchFamily="18" charset="2"/>
              <a:buChar char=""/>
            </a:pPr>
            <a:r>
              <a:rPr lang="da-DK" sz="1800" dirty="0"/>
              <a:t>For en person med en månedsløn på 50.000 kr. svarer det til ca. 21.000 kr. ekstra om året i 2030</a:t>
            </a:r>
            <a:endParaRPr lang="da-DK" sz="1800" dirty="0">
              <a:solidFill>
                <a:srgbClr val="FF0000"/>
              </a:solidFill>
            </a:endParaRPr>
          </a:p>
          <a:p>
            <a:endParaRPr lang="da-DK" dirty="0"/>
          </a:p>
        </p:txBody>
      </p:sp>
      <p:sp>
        <p:nvSpPr>
          <p:cNvPr id="5" name="Pladsholder til tekst 4">
            <a:extLst>
              <a:ext uri="{FF2B5EF4-FFF2-40B4-BE49-F238E27FC236}">
                <a16:creationId xmlns:a16="http://schemas.microsoft.com/office/drawing/2014/main" id="{A39577B2-2C70-5DCB-F87C-FACB0679B117}"/>
              </a:ext>
            </a:extLst>
          </p:cNvPr>
          <p:cNvSpPr>
            <a:spLocks noGrp="1"/>
          </p:cNvSpPr>
          <p:nvPr>
            <p:ph type="body" sz="quarter" idx="13"/>
          </p:nvPr>
        </p:nvSpPr>
        <p:spPr/>
        <p:txBody>
          <a:bodyPr/>
          <a:lstStyle/>
          <a:p>
            <a:endParaRPr lang="da-DK"/>
          </a:p>
        </p:txBody>
      </p:sp>
      <p:sp>
        <p:nvSpPr>
          <p:cNvPr id="6" name="Pladsholder til dato 5">
            <a:extLst>
              <a:ext uri="{FF2B5EF4-FFF2-40B4-BE49-F238E27FC236}">
                <a16:creationId xmlns:a16="http://schemas.microsoft.com/office/drawing/2014/main" id="{2B99A065-3307-C197-3995-F95FE4D5B11F}"/>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7" name="Pladsholder til sidefod 6">
            <a:extLst>
              <a:ext uri="{FF2B5EF4-FFF2-40B4-BE49-F238E27FC236}">
                <a16:creationId xmlns:a16="http://schemas.microsoft.com/office/drawing/2014/main" id="{469D589B-A7F7-52BD-1A0B-3AD3FF0EBD03}"/>
              </a:ext>
            </a:extLst>
          </p:cNvPr>
          <p:cNvSpPr>
            <a:spLocks noGrp="1"/>
          </p:cNvSpPr>
          <p:nvPr>
            <p:ph type="ftr" sz="quarter" idx="11"/>
          </p:nvPr>
        </p:nvSpPr>
        <p:spPr/>
        <p:txBody>
          <a:bodyPr/>
          <a:lstStyle/>
          <a:p>
            <a:endParaRPr lang="da-DK"/>
          </a:p>
        </p:txBody>
      </p:sp>
      <p:sp>
        <p:nvSpPr>
          <p:cNvPr id="8" name="Pladsholder til slidenummer 7">
            <a:extLst>
              <a:ext uri="{FF2B5EF4-FFF2-40B4-BE49-F238E27FC236}">
                <a16:creationId xmlns:a16="http://schemas.microsoft.com/office/drawing/2014/main" id="{45CEEC5C-355F-7883-65C5-1F9D17E1D3BD}"/>
              </a:ext>
            </a:extLst>
          </p:cNvPr>
          <p:cNvSpPr>
            <a:spLocks noGrp="1"/>
          </p:cNvSpPr>
          <p:nvPr>
            <p:ph type="sldNum" sz="quarter" idx="12"/>
          </p:nvPr>
        </p:nvSpPr>
        <p:spPr/>
        <p:txBody>
          <a:bodyPr/>
          <a:lstStyle/>
          <a:p>
            <a:fld id="{23AA811B-2EBD-4900-905E-5BE206449611}" type="slidenum">
              <a:rPr lang="da-DK" smtClean="0"/>
              <a:t>5</a:t>
            </a:fld>
            <a:endParaRPr lang="da-DK"/>
          </a:p>
        </p:txBody>
      </p:sp>
      <p:graphicFrame>
        <p:nvGraphicFramePr>
          <p:cNvPr id="9" name="Pladsholder til indhold 8">
            <a:extLst>
              <a:ext uri="{FF2B5EF4-FFF2-40B4-BE49-F238E27FC236}">
                <a16:creationId xmlns:a16="http://schemas.microsoft.com/office/drawing/2014/main" id="{958C371C-5801-BF89-B500-F7BCECF68F4A}"/>
              </a:ext>
            </a:extLst>
          </p:cNvPr>
          <p:cNvGraphicFramePr>
            <a:graphicFrameLocks noGrp="1"/>
          </p:cNvGraphicFramePr>
          <p:nvPr>
            <p:ph idx="1"/>
          </p:nvPr>
        </p:nvGraphicFramePr>
        <p:xfrm>
          <a:off x="360363" y="2081213"/>
          <a:ext cx="7526337" cy="4052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34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F4F5-C4D7-D8E7-3E6E-4171F17D6A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9CC9DA-5E8D-5DC0-66E9-E65870018609}"/>
              </a:ext>
            </a:extLst>
          </p:cNvPr>
          <p:cNvSpPr>
            <a:spLocks noGrp="1"/>
          </p:cNvSpPr>
          <p:nvPr>
            <p:ph type="title"/>
          </p:nvPr>
        </p:nvSpPr>
        <p:spPr>
          <a:xfrm>
            <a:off x="360000" y="802800"/>
            <a:ext cx="11473200" cy="713344"/>
          </a:xfrm>
        </p:spPr>
        <p:txBody>
          <a:bodyPr/>
          <a:lstStyle/>
          <a:p>
            <a:r>
              <a:rPr lang="da-DK"/>
              <a:t>Økonomi - fortsat</a:t>
            </a:r>
          </a:p>
        </p:txBody>
      </p:sp>
      <p:sp>
        <p:nvSpPr>
          <p:cNvPr id="3" name="Pladsholder til indhold 2">
            <a:extLst>
              <a:ext uri="{FF2B5EF4-FFF2-40B4-BE49-F238E27FC236}">
                <a16:creationId xmlns:a16="http://schemas.microsoft.com/office/drawing/2014/main" id="{79B01EAB-5BA0-5CBF-06F3-84F6492CCFA6}"/>
              </a:ext>
            </a:extLst>
          </p:cNvPr>
          <p:cNvSpPr>
            <a:spLocks noGrp="1"/>
          </p:cNvSpPr>
          <p:nvPr>
            <p:ph idx="1"/>
          </p:nvPr>
        </p:nvSpPr>
        <p:spPr>
          <a:xfrm>
            <a:off x="249047" y="1850944"/>
            <a:ext cx="6541200" cy="4467560"/>
          </a:xfrm>
        </p:spPr>
        <p:txBody>
          <a:bodyPr vert="horz" lIns="0" tIns="0" rIns="0" bIns="0" rtlCol="0" anchor="t">
            <a:noAutofit/>
          </a:bodyPr>
          <a:lstStyle/>
          <a:p>
            <a:pPr marL="269875" indent="-269875"/>
            <a:r>
              <a:rPr lang="da-DK"/>
              <a:t>Særlig feriegodtgørelse </a:t>
            </a:r>
          </a:p>
          <a:p>
            <a:pPr marL="0" indent="0">
              <a:buNone/>
            </a:pPr>
            <a:r>
              <a:rPr lang="da-DK" sz="1400">
                <a:solidFill>
                  <a:srgbClr val="222222"/>
                </a:solidFill>
              </a:rPr>
              <a:t>      - </a:t>
            </a:r>
            <a:r>
              <a:rPr lang="da-DK" sz="1400" b="0" i="0">
                <a:solidFill>
                  <a:srgbClr val="222222"/>
                </a:solidFill>
                <a:effectLst/>
              </a:rPr>
              <a:t>Den særlige feriegodtgørelse løftes fra 1,5% til 2,02% med virkning fra </a:t>
            </a:r>
            <a:br>
              <a:rPr lang="da-DK" sz="1400">
                <a:solidFill>
                  <a:srgbClr val="222222"/>
                </a:solidFill>
              </a:rPr>
            </a:br>
            <a:r>
              <a:rPr lang="da-DK" sz="1400">
                <a:solidFill>
                  <a:srgbClr val="222222"/>
                </a:solidFill>
              </a:rPr>
              <a:t>  </a:t>
            </a:r>
            <a:r>
              <a:rPr lang="da-DK" sz="1400" b="0" i="0">
                <a:solidFill>
                  <a:srgbClr val="222222"/>
                </a:solidFill>
                <a:effectLst/>
              </a:rPr>
              <a:t>1. april 2024. Samtidig ophører særskilt udbetaling af</a:t>
            </a:r>
            <a:br>
              <a:rPr lang="da-DK" sz="1400">
                <a:solidFill>
                  <a:srgbClr val="222222"/>
                </a:solidFill>
              </a:rPr>
            </a:br>
            <a:r>
              <a:rPr lang="da-DK" sz="1400">
                <a:solidFill>
                  <a:srgbClr val="222222"/>
                </a:solidFill>
              </a:rPr>
              <a:t>     </a:t>
            </a:r>
            <a:r>
              <a:rPr lang="da-DK" sz="1400" b="0" i="0">
                <a:solidFill>
                  <a:srgbClr val="222222"/>
                </a:solidFill>
                <a:effectLst/>
              </a:rPr>
              <a:t>St.</a:t>
            </a:r>
            <a:r>
              <a:rPr lang="da-DK" sz="1400">
                <a:solidFill>
                  <a:srgbClr val="222222"/>
                </a:solidFill>
              </a:rPr>
              <a:t> </a:t>
            </a:r>
            <a:r>
              <a:rPr lang="da-DK" sz="1400" b="0" i="0">
                <a:solidFill>
                  <a:srgbClr val="222222"/>
                </a:solidFill>
                <a:effectLst/>
              </a:rPr>
              <a:t>Bededagstillægget, som udgjorde 0,45</a:t>
            </a:r>
            <a:r>
              <a:rPr lang="da-DK" sz="1400">
                <a:solidFill>
                  <a:srgbClr val="222222"/>
                </a:solidFill>
              </a:rPr>
              <a:t>%</a:t>
            </a:r>
            <a:endParaRPr lang="da-DK" sz="1400" b="0" i="0">
              <a:solidFill>
                <a:srgbClr val="222222"/>
              </a:solidFill>
              <a:effectLst/>
            </a:endParaRPr>
          </a:p>
          <a:p>
            <a:pPr marL="0" indent="0">
              <a:buNone/>
            </a:pPr>
            <a:endParaRPr lang="da-DK" sz="1400">
              <a:solidFill>
                <a:srgbClr val="222222"/>
              </a:solidFill>
            </a:endParaRPr>
          </a:p>
          <a:p>
            <a:pPr marL="269875" indent="-269875"/>
            <a:r>
              <a:rPr lang="da-DK" sz="1400">
                <a:solidFill>
                  <a:srgbClr val="222222"/>
                </a:solidFill>
              </a:rPr>
              <a:t>Pensionsprocenten løftes fra 17,1% til 18,07% 1. april 2025</a:t>
            </a:r>
          </a:p>
          <a:p>
            <a:pPr marL="0" indent="0">
              <a:buNone/>
            </a:pPr>
            <a:r>
              <a:rPr lang="da-DK" sz="1400">
                <a:solidFill>
                  <a:srgbClr val="222222"/>
                </a:solidFill>
              </a:rPr>
              <a:t> </a:t>
            </a:r>
            <a:endParaRPr lang="da-DK" sz="1400"/>
          </a:p>
        </p:txBody>
      </p:sp>
      <p:sp>
        <p:nvSpPr>
          <p:cNvPr id="5" name="Pladsholder til dato 4">
            <a:extLst>
              <a:ext uri="{FF2B5EF4-FFF2-40B4-BE49-F238E27FC236}">
                <a16:creationId xmlns:a16="http://schemas.microsoft.com/office/drawing/2014/main" id="{8B06D676-6B91-F2A8-A595-6D63C06461D9}"/>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90E6A8D2-D809-0F22-7089-294EFE8BA15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957EF3F-67DB-DA28-6F23-C035BC104190}"/>
              </a:ext>
            </a:extLst>
          </p:cNvPr>
          <p:cNvSpPr>
            <a:spLocks noGrp="1"/>
          </p:cNvSpPr>
          <p:nvPr>
            <p:ph type="sldNum" sz="quarter" idx="12"/>
          </p:nvPr>
        </p:nvSpPr>
        <p:spPr/>
        <p:txBody>
          <a:bodyPr/>
          <a:lstStyle/>
          <a:p>
            <a:fld id="{23AA811B-2EBD-4900-905E-5BE206449611}" type="slidenum">
              <a:rPr lang="da-DK" smtClean="0"/>
              <a:t>6</a:t>
            </a:fld>
            <a:endParaRPr lang="da-DK"/>
          </a:p>
        </p:txBody>
      </p:sp>
      <p:pic>
        <p:nvPicPr>
          <p:cNvPr id="1026" name="Picture 2">
            <a:extLst>
              <a:ext uri="{FF2B5EF4-FFF2-40B4-BE49-F238E27FC236}">
                <a16:creationId xmlns:a16="http://schemas.microsoft.com/office/drawing/2014/main" id="{2C3873A5-AEDF-1AAB-2A4F-1E8C87CBC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53555" y="3037917"/>
            <a:ext cx="4578083" cy="255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8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783953"/>
          </a:xfrm>
        </p:spPr>
        <p:txBody>
          <a:bodyPr anchor="t">
            <a:normAutofit fontScale="90000"/>
          </a:bodyPr>
          <a:lstStyle/>
          <a:p>
            <a:r>
              <a:rPr lang="da-DK"/>
              <a:t>Pension og opsparingsordning </a:t>
            </a:r>
            <a:br>
              <a:rPr lang="da-DK"/>
            </a:br>
            <a:r>
              <a:rPr lang="da-DK" sz="2400"/>
              <a:t> </a:t>
            </a:r>
            <a:br>
              <a:rPr lang="da-DK" sz="2400"/>
            </a:br>
            <a:endParaRPr lang="da-DK" sz="2400"/>
          </a:p>
        </p:txBody>
      </p:sp>
      <p:pic>
        <p:nvPicPr>
          <p:cNvPr id="11" name="Pladsholder til billede 10">
            <a:extLst>
              <a:ext uri="{FF2B5EF4-FFF2-40B4-BE49-F238E27FC236}">
                <a16:creationId xmlns:a16="http://schemas.microsoft.com/office/drawing/2014/main" id="{B95A928C-4590-4A85-BEFE-6AE1A24C5F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98" r="1" b="1700"/>
          <a:stretch/>
        </p:blipFill>
        <p:spPr>
          <a:xfrm>
            <a:off x="433959" y="2406450"/>
            <a:ext cx="6323498" cy="3405600"/>
          </a:xfrm>
          <a:noFill/>
        </p:spPr>
      </p:pic>
      <p:sp>
        <p:nvSpPr>
          <p:cNvPr id="15" name="Pladsholder til indhold 14">
            <a:extLst>
              <a:ext uri="{FF2B5EF4-FFF2-40B4-BE49-F238E27FC236}">
                <a16:creationId xmlns:a16="http://schemas.microsoft.com/office/drawing/2014/main" id="{24EC311D-EE51-45F3-9C05-E01364631F23}"/>
              </a:ext>
            </a:extLst>
          </p:cNvPr>
          <p:cNvSpPr>
            <a:spLocks noGrp="1"/>
          </p:cNvSpPr>
          <p:nvPr>
            <p:ph sz="quarter" idx="14"/>
          </p:nvPr>
        </p:nvSpPr>
        <p:spPr>
          <a:xfrm>
            <a:off x="7153835" y="2406450"/>
            <a:ext cx="4677803" cy="3727650"/>
          </a:xfrm>
        </p:spPr>
        <p:txBody>
          <a:bodyPr vert="horz" lIns="0" tIns="0" rIns="0" bIns="0" rtlCol="0" anchor="t">
            <a:normAutofit/>
          </a:bodyPr>
          <a:lstStyle/>
          <a:p>
            <a:pPr marL="269875" indent="-269875"/>
            <a:r>
              <a:rPr lang="da-DK"/>
              <a:t>Den del af pensionsbidraget der overstiger 15% og hele/dele af pensionsbidraget af rådighedstillægget (12,5%) kan den ansatte vælge at få udbetalt som løn eller indbetalt på en opsparingsordning i pensionskassen</a:t>
            </a:r>
            <a:endParaRPr lang="en-US"/>
          </a:p>
          <a:p>
            <a:pPr marL="269875" indent="-269875"/>
            <a:r>
              <a:rPr lang="da-DK"/>
              <a:t>Ændringen træder i kraft 1. april 2025, hvor pensionsprocenten øges fra 17,1 til 18,07</a:t>
            </a:r>
          </a:p>
          <a:p>
            <a:pPr marL="269875" indent="-269875"/>
            <a:r>
              <a:rPr lang="da-DK"/>
              <a:t>Opsparingsordningen </a:t>
            </a:r>
            <a:r>
              <a:rPr lang="da-DK" b="0" i="0">
                <a:solidFill>
                  <a:srgbClr val="222222"/>
                </a:solidFill>
                <a:effectLst/>
              </a:rPr>
              <a:t>giver mulighed for at spare op til større fleksibilitet i </a:t>
            </a:r>
            <a:r>
              <a:rPr lang="da-DK">
                <a:solidFill>
                  <a:srgbClr val="222222"/>
                </a:solidFill>
              </a:rPr>
              <a:t>løbet af</a:t>
            </a:r>
            <a:r>
              <a:rPr lang="da-DK" b="0" i="0">
                <a:solidFill>
                  <a:srgbClr val="222222"/>
                </a:solidFill>
                <a:effectLst/>
              </a:rPr>
              <a:t> et langt arbejdsliv</a:t>
            </a:r>
            <a:endParaRPr lang="da-DK"/>
          </a:p>
          <a:p>
            <a:pPr marL="269875" indent="-269875"/>
            <a:endParaRPr lang="da-DK"/>
          </a:p>
          <a:p>
            <a:pPr marL="269875" indent="-269875"/>
            <a:endParaRPr lang="da-DK"/>
          </a:p>
          <a:p>
            <a:pPr marL="269875"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22" name="Footer Placeholder 6">
            <a:extLst>
              <a:ext uri="{FF2B5EF4-FFF2-40B4-BE49-F238E27FC236}">
                <a16:creationId xmlns:a16="http://schemas.microsoft.com/office/drawing/2014/main" id="{5B6BE710-013C-49E1-8B69-1C2AB398DA5A}"/>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7</a:t>
            </a:fld>
            <a:endParaRPr lang="da-DK"/>
          </a:p>
        </p:txBody>
      </p:sp>
    </p:spTree>
    <p:extLst>
      <p:ext uri="{BB962C8B-B14F-4D97-AF65-F5344CB8AC3E}">
        <p14:creationId xmlns:p14="http://schemas.microsoft.com/office/powerpoint/2010/main" val="382882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a:t>Opsparing af frihed</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998" y="2080800"/>
            <a:ext cx="4809602" cy="4053600"/>
          </a:xfrm>
        </p:spPr>
        <p:txBody>
          <a:bodyPr vert="horz" lIns="0" tIns="0" rIns="0" bIns="0" rtlCol="0" anchor="t">
            <a:noAutofit/>
          </a:bodyPr>
          <a:lstStyle/>
          <a:p>
            <a:pPr marL="269875" indent="-269875"/>
            <a:r>
              <a:rPr lang="da-DK" b="0" i="0">
                <a:solidFill>
                  <a:srgbClr val="222222"/>
                </a:solidFill>
                <a:effectLst/>
                <a:latin typeface="AvenirNext"/>
              </a:rPr>
              <a:t>Det bliver muligt at opspare frihed af merarbejde og særlige feriedage til senere brug</a:t>
            </a:r>
            <a:r>
              <a:rPr lang="da-DK">
                <a:solidFill>
                  <a:srgbClr val="222222"/>
                </a:solidFill>
                <a:latin typeface="AvenirNext"/>
              </a:rPr>
              <a:t> </a:t>
            </a:r>
            <a:endParaRPr lang="en-US"/>
          </a:p>
          <a:p>
            <a:pPr marL="269875" indent="-269875" algn="l"/>
            <a:r>
              <a:rPr lang="da-DK" b="0" i="0">
                <a:solidFill>
                  <a:srgbClr val="222222"/>
                </a:solidFill>
                <a:effectLst/>
                <a:latin typeface="AvenirNext"/>
              </a:rPr>
              <a:t>Der kan opspares frihed op til 15 dage i alt, og heraf højst 8 dage fra optjent merarbejde</a:t>
            </a:r>
          </a:p>
          <a:p>
            <a:pPr marL="269875" indent="-269875" algn="l"/>
            <a:r>
              <a:rPr lang="da-DK" b="0" i="0">
                <a:solidFill>
                  <a:srgbClr val="222222"/>
                </a:solidFill>
                <a:effectLst/>
                <a:latin typeface="AvenirNext"/>
              </a:rPr>
              <a:t>Ændringen træder i kraft 1. </a:t>
            </a:r>
            <a:r>
              <a:rPr lang="da-DK">
                <a:solidFill>
                  <a:srgbClr val="222222"/>
                </a:solidFill>
                <a:latin typeface="AvenirNext"/>
              </a:rPr>
              <a:t>maj</a:t>
            </a:r>
            <a:r>
              <a:rPr lang="da-DK" b="0" i="0">
                <a:solidFill>
                  <a:srgbClr val="222222"/>
                </a:solidFill>
                <a:effectLst/>
                <a:latin typeface="AvenirNext"/>
              </a:rPr>
              <a:t> 2025</a:t>
            </a:r>
            <a:endParaRPr lang="da-DK"/>
          </a:p>
          <a:p>
            <a:pPr marL="269875" indent="-269875" algn="l"/>
            <a:endParaRPr lang="da-DK">
              <a:solidFill>
                <a:srgbClr val="222222"/>
              </a:solidFill>
              <a:latin typeface="AvenirNext"/>
            </a:endParaRPr>
          </a:p>
          <a:p>
            <a:pPr marL="269875" indent="-269875" algn="l"/>
            <a:endParaRPr lang="da-DK">
              <a:solidFill>
                <a:srgbClr val="222222"/>
              </a:solidFill>
              <a:latin typeface="AvenirNext"/>
            </a:endParaRPr>
          </a:p>
          <a:p>
            <a:pPr marL="269875" indent="-269875" algn="l"/>
            <a:endParaRPr lang="da-DK" b="0" i="0">
              <a:solidFill>
                <a:srgbClr val="222222"/>
              </a:solidFill>
              <a:effectLst/>
              <a:latin typeface="AvenirNext"/>
            </a:endParaRPr>
          </a:p>
          <a:p>
            <a:pPr marL="539750" lvl="1" indent="-269875"/>
            <a:endParaRPr lang="da-DK"/>
          </a:p>
          <a:p>
            <a:pPr marL="539750" lvl="1" indent="-269875"/>
            <a:endParaRPr lang="da-DK"/>
          </a:p>
          <a:p>
            <a:pPr marL="539750" lvl="2" indent="0">
              <a:buNone/>
            </a:pPr>
            <a:endParaRPr lang="da-DK"/>
          </a:p>
          <a:p>
            <a:pPr marL="539750" lvl="1"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8</a:t>
            </a:fld>
            <a:endParaRPr lang="da-DK"/>
          </a:p>
        </p:txBody>
      </p:sp>
      <p:pic>
        <p:nvPicPr>
          <p:cNvPr id="15" name="Billede 14">
            <a:extLst>
              <a:ext uri="{FF2B5EF4-FFF2-40B4-BE49-F238E27FC236}">
                <a16:creationId xmlns:a16="http://schemas.microsoft.com/office/drawing/2014/main" id="{DDE47CE9-374F-444C-9215-AC2329BF6F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4558" y="1943101"/>
            <a:ext cx="5375483" cy="3568700"/>
          </a:xfrm>
          <a:prstGeom prst="rect">
            <a:avLst/>
          </a:prstGeom>
        </p:spPr>
      </p:pic>
    </p:spTree>
    <p:extLst>
      <p:ext uri="{BB962C8B-B14F-4D97-AF65-F5344CB8AC3E}">
        <p14:creationId xmlns:p14="http://schemas.microsoft.com/office/powerpoint/2010/main" val="241065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Kompetenceudvikling og lederuddannelse</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chor="t">
            <a:normAutofit/>
          </a:bodyPr>
          <a:lstStyle/>
          <a:p>
            <a:pPr marL="269875" indent="-269875"/>
            <a:endParaRPr lang="da-DK"/>
          </a:p>
          <a:p>
            <a:pPr marL="269875" indent="-269875"/>
            <a:r>
              <a:rPr lang="da-DK"/>
              <a:t>Kompetencefonden og Kompetencesekretariatet videreføres</a:t>
            </a:r>
          </a:p>
          <a:p>
            <a:pPr marL="269875" indent="-269875"/>
            <a:r>
              <a:rPr lang="da-DK"/>
              <a:t>Fortsættelse af den frivillige lederuddannelse i psykisk arbejdsmiljø (FLIPA)</a:t>
            </a:r>
          </a:p>
          <a:p>
            <a:pPr marL="269875"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25" name="Footer Placeholder 5">
            <a:extLst>
              <a:ext uri="{FF2B5EF4-FFF2-40B4-BE49-F238E27FC236}">
                <a16:creationId xmlns:a16="http://schemas.microsoft.com/office/drawing/2014/main" id="{230AFF68-4DC0-2ACF-DA1E-3A17A1DF656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9</a:t>
            </a:fld>
            <a:endParaRPr lang="da-DK"/>
          </a:p>
        </p:txBody>
      </p:sp>
      <p:pic>
        <p:nvPicPr>
          <p:cNvPr id="9" name="Billede 8" descr="Et billede, der indeholder kontorartikler, kuglepen/fjerpen/bås, værktøj, bord&#10;&#10;Automatisk genereret beskrivelse">
            <a:extLst>
              <a:ext uri="{FF2B5EF4-FFF2-40B4-BE49-F238E27FC236}">
                <a16:creationId xmlns:a16="http://schemas.microsoft.com/office/drawing/2014/main" id="{605E2FE9-8C95-FBC7-0723-44970A6CB109}"/>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81111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activity xmlns="31db3ea1-a5e5-4cc6-823e-9a3e1b5361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9F8AD245102A6408E0100031714B399" ma:contentTypeVersion="16" ma:contentTypeDescription="Opret et nyt dokument." ma:contentTypeScope="" ma:versionID="659cc21884e8b1dc93d4a8631ec0cc4c">
  <xsd:schema xmlns:xsd="http://www.w3.org/2001/XMLSchema" xmlns:xs="http://www.w3.org/2001/XMLSchema" xmlns:p="http://schemas.microsoft.com/office/2006/metadata/properties" xmlns:ns3="31db3ea1-a5e5-4cc6-823e-9a3e1b5361a2" xmlns:ns4="3891137a-c297-4683-ac4b-47542f582520" targetNamespace="http://schemas.microsoft.com/office/2006/metadata/properties" ma:root="true" ma:fieldsID="15db86b55479d62b6af5c672c3a9214c" ns3:_="" ns4:_="">
    <xsd:import namespace="31db3ea1-a5e5-4cc6-823e-9a3e1b5361a2"/>
    <xsd:import namespace="3891137a-c297-4683-ac4b-47542f5825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b3ea1-a5e5-4cc6-823e-9a3e1b536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1137a-c297-4683-ac4b-47542f58252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B2532F-50B5-42F9-93A2-D543CCAD214F}">
  <ds:schemaRefs>
    <ds:schemaRef ds:uri="http://purl.org/dc/elements/1.1/"/>
    <ds:schemaRef ds:uri="3891137a-c297-4683-ac4b-47542f582520"/>
    <ds:schemaRef ds:uri="http://schemas.microsoft.com/office/2006/metadata/properties"/>
    <ds:schemaRef ds:uri="http://purl.org/dc/dcmitype/"/>
    <ds:schemaRef ds:uri="31db3ea1-a5e5-4cc6-823e-9a3e1b5361a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A4D7A4D8-B6E6-4BA1-9F22-60F1118531AA}">
  <ds:schemaRefs>
    <ds:schemaRef ds:uri="31db3ea1-a5e5-4cc6-823e-9a3e1b5361a2"/>
    <ds:schemaRef ds:uri="3891137a-c297-4683-ac4b-47542f5825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8AC8D9-8C4F-4C12-8F7F-B91DFB55A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DMPowerpoint2016</Template>
  <TotalTime>382</TotalTime>
  <Words>3569</Words>
  <Application>Microsoft Office PowerPoint</Application>
  <PresentationFormat>Widescreen</PresentationFormat>
  <Paragraphs>293</Paragraphs>
  <Slides>21</Slides>
  <Notes>20</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21</vt:i4>
      </vt:variant>
    </vt:vector>
  </HeadingPairs>
  <TitlesOfParts>
    <vt:vector size="32" baseType="lpstr">
      <vt:lpstr>Calibri</vt:lpstr>
      <vt:lpstr>arial</vt:lpstr>
      <vt:lpstr>Times New Roman</vt:lpstr>
      <vt:lpstr>Aptos</vt:lpstr>
      <vt:lpstr>AvenirNext</vt:lpstr>
      <vt:lpstr>arial</vt:lpstr>
      <vt:lpstr>Courier New</vt:lpstr>
      <vt:lpstr>DM PowerPt</vt:lpstr>
      <vt:lpstr>Wingdings 3</vt:lpstr>
      <vt:lpstr>Avenir Next LT Pro</vt:lpstr>
      <vt:lpstr>DM 16:9</vt:lpstr>
      <vt:lpstr>OK24 - Resultatet stat</vt:lpstr>
      <vt:lpstr>Forliget i overskrifter</vt:lpstr>
      <vt:lpstr>Økonomi – forbedring af realløn de næste to år</vt:lpstr>
      <vt:lpstr>Økonomi </vt:lpstr>
      <vt:lpstr>Ændring af reguleringsordningen forbedrer  den offentlige lønudvikling</vt:lpstr>
      <vt:lpstr>Økonomi - fortsat</vt:lpstr>
      <vt:lpstr>Pension og opsparingsordning    </vt:lpstr>
      <vt:lpstr>Opsparing af frihed</vt:lpstr>
      <vt:lpstr>Kompetenceudvikling og lederuddannelse</vt:lpstr>
      <vt:lpstr>Barsel og ligestilling af forskellige familier</vt:lpstr>
      <vt:lpstr>Kunstig intelligens (AI)</vt:lpstr>
      <vt:lpstr>Tillidsrepræsentanter</vt:lpstr>
      <vt:lpstr>Kandidatreform</vt:lpstr>
      <vt:lpstr>Særlige forbedringer</vt:lpstr>
      <vt:lpstr>Professionshøjskoler, erhvervsakademier og maritime uddannelser</vt:lpstr>
      <vt:lpstr>Videnskabelige medarbejdere</vt:lpstr>
      <vt:lpstr>Videnskabelige medarbejdere - fortsat</vt:lpstr>
      <vt:lpstr>Musikkonservatorier og Scenekunstskolen</vt:lpstr>
      <vt:lpstr>Departementer</vt:lpstr>
      <vt:lpstr>Chefer</vt:lpstr>
      <vt:lpstr>Afstemning om resultatet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 og resultater OK21</dc:title>
  <dc:creator>Lotte Espenhain Møller</dc:creator>
  <cp:lastModifiedBy>Lotte Espenhain Møller</cp:lastModifiedBy>
  <cp:revision>4</cp:revision>
  <cp:lastPrinted>2024-03-06T08:40:16Z</cp:lastPrinted>
  <dcterms:created xsi:type="dcterms:W3CDTF">2021-03-08T12:52:54Z</dcterms:created>
  <dcterms:modified xsi:type="dcterms:W3CDTF">2024-03-11T08:02:30Z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0x01010069F8AD245102A6408E0100031714B399</vt:lpwstr>
  </property>
  <property fmtid="{D5CDD505-2E9C-101B-9397-08002B2CF9AE}" pid="4" name="EntityNameForeign">
    <vt:lpwstr>DL_Activities</vt:lpwstr>
  </property>
  <property fmtid="{D5CDD505-2E9C-101B-9397-08002B2CF9AE}" pid="5" name="EntityId">
    <vt:lpwstr>275114</vt:lpwstr>
  </property>
  <property fmtid="{D5CDD505-2E9C-101B-9397-08002B2CF9AE}" pid="6" name="DL_AuthorInitials">
    <vt:lpwstr>lom</vt:lpwstr>
  </property>
  <property fmtid="{D5CDD505-2E9C-101B-9397-08002B2CF9AE}" pid="7" name="DL_AuthorName">
    <vt:lpwstr>Lotte Espenhain Møller</vt:lpwstr>
  </property>
  <property fmtid="{D5CDD505-2E9C-101B-9397-08002B2CF9AE}" pid="8" name="DL_AuthorDepartment">
    <vt:lpwstr>Forhandling og rådgivning</vt:lpwstr>
  </property>
  <property fmtid="{D5CDD505-2E9C-101B-9397-08002B2CF9AE}" pid="9" name="DL_AuthorPhone">
    <vt:lpwstr>+45 38 15 67 92</vt:lpwstr>
  </property>
  <property fmtid="{D5CDD505-2E9C-101B-9397-08002B2CF9AE}" pid="10" name="DL_AuthorEmail">
    <vt:lpwstr>lom@dm.dk</vt:lpwstr>
  </property>
  <property fmtid="{D5CDD505-2E9C-101B-9397-08002B2CF9AE}" pid="11" name="DL_AuthorTitle">
    <vt:lpwstr>Chefkonsulent</vt:lpwstr>
  </property>
  <property fmtid="{D5CDD505-2E9C-101B-9397-08002B2CF9AE}" pid="12" name="DL_Id">
    <vt:lpwstr>275114</vt:lpwstr>
  </property>
  <property fmtid="{D5CDD505-2E9C-101B-9397-08002B2CF9AE}" pid="13" name="DL_CaseNo">
    <vt:lpwstr>20-08663</vt:lpwstr>
  </property>
  <property fmtid="{D5CDD505-2E9C-101B-9397-08002B2CF9AE}" pid="14" name="DL_Title">
    <vt:lpwstr>Krav og resultater OK21</vt:lpwstr>
  </property>
  <property fmtid="{D5CDD505-2E9C-101B-9397-08002B2CF9AE}" pid="15" name="DL_Responsible">
    <vt:lpwstr>lom</vt:lpwstr>
  </property>
  <property fmtid="{D5CDD505-2E9C-101B-9397-08002B2CF9AE}" pid="16" name="DL_Process">
    <vt:lpwstr>115</vt:lpwstr>
  </property>
  <property fmtid="{D5CDD505-2E9C-101B-9397-08002B2CF9AE}" pid="17" name="Afdeling">
    <vt:lpwstr>Krav og resultater OK21</vt:lpwstr>
  </property>
  <property fmtid="{D5CDD505-2E9C-101B-9397-08002B2CF9AE}" pid="18" name="DL_StartDate">
    <vt:lpwstr>01/09/2020</vt:lpwstr>
  </property>
  <property fmtid="{D5CDD505-2E9C-101B-9397-08002B2CF9AE}" pid="19" name="CaseNo">
    <vt:lpwstr>20-08663</vt:lpwstr>
  </property>
  <property fmtid="{D5CDD505-2E9C-101B-9397-08002B2CF9AE}" pid="20" name="DL_Name">
    <vt:lpwstr>Lotte Espenhain Møller</vt:lpwstr>
  </property>
  <property fmtid="{D5CDD505-2E9C-101B-9397-08002B2CF9AE}" pid="21" name="DL_DocuLiveNo">
    <vt:lpwstr/>
  </property>
  <property fmtid="{D5CDD505-2E9C-101B-9397-08002B2CF9AE}" pid="22" name="EXResponsible">
    <vt:lpwstr>lom</vt:lpwstr>
  </property>
  <property fmtid="{D5CDD505-2E9C-101B-9397-08002B2CF9AE}" pid="23" name="EXDocumentID">
    <vt:lpwstr/>
  </property>
</Properties>
</file>