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handoutMasterIdLst>
    <p:handoutMasterId r:id="rId17"/>
  </p:handoutMasterIdLst>
  <p:sldIdLst>
    <p:sldId id="256" r:id="rId5"/>
    <p:sldId id="257" r:id="rId6"/>
    <p:sldId id="258" r:id="rId7"/>
    <p:sldId id="269" r:id="rId8"/>
    <p:sldId id="259" r:id="rId9"/>
    <p:sldId id="270" r:id="rId10"/>
    <p:sldId id="261" r:id="rId11"/>
    <p:sldId id="271" r:id="rId12"/>
    <p:sldId id="262" r:id="rId13"/>
    <p:sldId id="263" r:id="rId14"/>
    <p:sldId id="267" r:id="rId15"/>
  </p:sldIdLst>
  <p:sldSz cx="12192000" cy="6858000"/>
  <p:notesSz cx="6858000" cy="9144000"/>
  <p:embeddedFontLst>
    <p:embeddedFont>
      <p:font typeface="Avenir Next LT Pro" panose="020B0504020202020204" pitchFamily="34" charset="0"/>
      <p:regular r:id="rId18"/>
      <p:bold r:id="rId19"/>
      <p:italic r:id="rId20"/>
      <p:boldItalic r:id="rId21"/>
    </p:embeddedFont>
    <p:embeddedFont>
      <p:font typeface="DM PowerPt" panose="00000800000000000000" pitchFamily="2" charset="0"/>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58300" autoAdjust="0"/>
  </p:normalViewPr>
  <p:slideViewPr>
    <p:cSldViewPr snapToGrid="0" showGuides="1">
      <p:cViewPr varScale="1">
        <p:scale>
          <a:sx n="94" d="100"/>
          <a:sy n="94" d="100"/>
        </p:scale>
        <p:origin x="2556"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6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17/03/2021</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17/03/2021</a:t>
            </a:fld>
            <a:endParaRPr lang="en-GB">
              <a:latin typeface="Avenir Next LT Pro" panose="020B0504020202020204" pitchFamily="34" charset="0"/>
            </a:endParaRPr>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a:latin typeface="Avenir Next LT Pro" panose="020B0504020202020204" pitchFamily="34" charset="0"/>
            </a:endParaRPr>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dirty="0">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Arial" panose="020B0604020202020204" pitchFamily="34" charset="0"/>
                <a:cs typeface="Arial" panose="020B0604020202020204" pitchFamily="34" charset="0"/>
              </a:rPr>
              <a:t>De lønstigninger, der er aftalt, kan du se i linjen ”generelle lønforbedringer” og der er aftalt regulering af lønnen hver 1. april og 1. oktober i hele perioden, bortset fra 1. april 2022. De generelle lønforbedringer giver samlet set 5,02 procent i hele perioden. Der er også lagt et skøn ind for den forventede udmøntning for reguleringsordningen. Det er reguleringsordningen, der sikrer en sammenhæng mellem den private og den offentlige lønudvikling. Forventningen er, at den private lønudvikling vil trække de kommunale lønninger 0,27 procent op i perioden. Der er afsat 0,65 procent til særlige formål og de udmøntes 1. april 2022. Det er de 0,65 procent, som finansierer de forbedringer, der er aftalt for særlige grupper, fx at bachelorernes sluttrin løftes fra trin 5 til 6, kompetencefond og løft af pension og slutlønninger. Så økonomien i de samlede forbedringer aftalt ved overenskomstbordet er 5,94 procent.  Rammen indeholder også et skøn over forventningen til den lokale lønudvikling. Det er de lønforbedringer, der aftales på den enkelte arbejdsplads. Forventningen er, at de lokale lønforhandlinger vil give 0,2 procent af lønsummen hvert år, i alt 0,60 procent. Og lægger man det centralt aftalte sammen med forventningen til det lokalt aftalte, så bliver den samlede ramme for forliget 6,54 procent.</a:t>
            </a:r>
          </a:p>
          <a:p>
            <a:r>
              <a:rPr lang="da-DK" dirty="0">
                <a:latin typeface="Arial" panose="020B0604020202020204" pitchFamily="34" charset="0"/>
                <a:cs typeface="Arial" panose="020B0604020202020204" pitchFamily="34" charset="0"/>
              </a:rPr>
              <a:t>DØR (Det økonomiske råd) forventer at pristallet vil stige med 3,95% i perioden, Finansministeriet skønner en inflation/pristalsudvikling på 4,4% så de aftalte generelle lønforbedringer forventes at sikre reallønnen og give en lille fremgang.</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latin typeface="Avenir Next LT Pro" panose="020B0504020202020204" pitchFamily="34" charset="0"/>
            </a:endParaRPr>
          </a:p>
        </p:txBody>
      </p:sp>
    </p:spTree>
    <p:extLst>
      <p:ext uri="{BB962C8B-B14F-4D97-AF65-F5344CB8AC3E}">
        <p14:creationId xmlns:p14="http://schemas.microsoft.com/office/powerpoint/2010/main" val="681219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Arial" panose="020B0604020202020204" pitchFamily="34" charset="0"/>
                <a:cs typeface="Arial" panose="020B0604020202020204" pitchFamily="34" charset="0"/>
              </a:rPr>
              <a:t>Det er vigtigt med en høj valgdeltagelse for at vise overenskomsternes legitimitet. Vi skal vise arbejdsgiverne, at overenskomst er vigtigt for vores medlemmer, for det giver os bedre gennemslagskraft ved fremtidige forhandlinger.</a:t>
            </a:r>
          </a:p>
          <a:p>
            <a:r>
              <a:rPr lang="da-DK" dirty="0">
                <a:latin typeface="Arial" panose="020B0604020202020204" pitchFamily="34" charset="0"/>
                <a:cs typeface="Arial" panose="020B0604020202020204" pitchFamily="34" charset="0"/>
              </a:rPr>
              <a:t>Jo større opbakning til DM både i form af medlemmer og valgdeltagelse, jo stærkere DM. Og det kræver styrke at lave gode resultater.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a:latin typeface="Avenir Next LT Pro" panose="020B0504020202020204" pitchFamily="34" charset="0"/>
            </a:endParaRPr>
          </a:p>
        </p:txBody>
      </p:sp>
    </p:spTree>
    <p:extLst>
      <p:ext uri="{BB962C8B-B14F-4D97-AF65-F5344CB8AC3E}">
        <p14:creationId xmlns:p14="http://schemas.microsoft.com/office/powerpoint/2010/main" val="74338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Arial" panose="020B0604020202020204" pitchFamily="34" charset="0"/>
                <a:cs typeface="Arial" panose="020B0604020202020204" pitchFamily="34" charset="0"/>
              </a:rPr>
              <a:t>Reguleringsordningen sikrer sammenhæng mellem offentlige og private lønninger. Hvis de privat lønninger stiger mere end de offentlige får de offentligt ansatte reguleret lønnen med 80% af forskellen – det samme gælder hvis de offentligt ansattes lønninger stiger mere end de privatansattes, så nedreguleres de offentligt ansattes lønninger med 80% af forskellen.</a:t>
            </a:r>
          </a:p>
          <a:p>
            <a:r>
              <a:rPr lang="da-DK" dirty="0">
                <a:latin typeface="Arial" panose="020B0604020202020204" pitchFamily="34" charset="0"/>
                <a:cs typeface="Arial" panose="020B0604020202020204" pitchFamily="34" charset="0"/>
              </a:rPr>
              <a:t>Rådighedstillægget har i OK18-perioden været fastfrosset på det kommunale område.</a:t>
            </a:r>
          </a:p>
          <a:p>
            <a:r>
              <a:rPr lang="da-DK" dirty="0">
                <a:latin typeface="Arial" panose="020B0604020202020204" pitchFamily="34" charset="0"/>
                <a:cs typeface="Arial" panose="020B0604020202020204" pitchFamily="34" charset="0"/>
              </a:rPr>
              <a:t>Sorgorlov har indtil nu givet moderen ret til 14 uger med løn hvis barnet dør inden det er 32 uger gammelt. Denne </a:t>
            </a:r>
            <a:r>
              <a:rPr lang="da-DK" dirty="0" err="1">
                <a:latin typeface="Arial" panose="020B0604020202020204" pitchFamily="34" charset="0"/>
                <a:cs typeface="Arial" panose="020B0604020202020204" pitchFamily="34" charset="0"/>
              </a:rPr>
              <a:t>lønret</a:t>
            </a:r>
            <a:r>
              <a:rPr lang="da-DK" dirty="0">
                <a:latin typeface="Arial" panose="020B0604020202020204" pitchFamily="34" charset="0"/>
                <a:cs typeface="Arial" panose="020B0604020202020204" pitchFamily="34" charset="0"/>
              </a:rPr>
              <a:t> ændres til at omfatte begge forældre (og adoptanter) i 26 uger når de mister et barn under 18 år.</a:t>
            </a:r>
          </a:p>
          <a:p>
            <a:r>
              <a:rPr lang="da-DK" dirty="0">
                <a:latin typeface="Arial" panose="020B0604020202020204" pitchFamily="34" charset="0"/>
                <a:cs typeface="Arial" panose="020B0604020202020204" pitchFamily="34" charset="0"/>
              </a:rPr>
              <a:t>Pensionsforbedringen kan man vælge at få udbetalt som løn</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latin typeface="Avenir Next LT Pro" panose="020B0504020202020204" pitchFamily="34" charset="0"/>
            </a:endParaRPr>
          </a:p>
        </p:txBody>
      </p:sp>
    </p:spTree>
    <p:extLst>
      <p:ext uri="{BB962C8B-B14F-4D97-AF65-F5344CB8AC3E}">
        <p14:creationId xmlns:p14="http://schemas.microsoft.com/office/powerpoint/2010/main" val="202977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latin typeface="Avenir Next LT Pro" panose="020B0504020202020204" pitchFamily="34" charset="0"/>
            </a:endParaRPr>
          </a:p>
        </p:txBody>
      </p:sp>
    </p:spTree>
    <p:extLst>
      <p:ext uri="{BB962C8B-B14F-4D97-AF65-F5344CB8AC3E}">
        <p14:creationId xmlns:p14="http://schemas.microsoft.com/office/powerpoint/2010/main" val="299232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latin typeface="Arial" panose="020B0604020202020204" pitchFamily="34" charset="0"/>
                <a:cs typeface="Arial" panose="020B0604020202020204" pitchFamily="34" charset="0"/>
              </a:rPr>
              <a:t>DM’s krav om medarbejdernes ret til indflydelse på arbejdspladsens grønne omstilling kom med hele vejen, og det er nu en realitet, at den grønne omstilling er et fælles anliggende på arbejdspladsen og skal på dagsordenen i samarbejdsudvalget.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latin typeface="Arial" panose="020B0604020202020204" pitchFamily="34" charset="0"/>
                <a:cs typeface="Arial" panose="020B0604020202020204" pitchFamily="34" charset="0"/>
              </a:rPr>
              <a:t>Ledelsen og medarbejderne skal samarbejde om at nedbringe egne miljø- og klimabelastninger.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latin typeface="Arial" panose="020B0604020202020204" pitchFamily="34" charset="0"/>
              <a:cs typeface="Arial" panose="020B0604020202020204" pitchFamily="34" charset="0"/>
            </a:endParaRPr>
          </a:p>
          <a:p>
            <a:pPr marL="0" indent="0">
              <a:buNone/>
            </a:pPr>
            <a:r>
              <a:rPr lang="da-DK" dirty="0">
                <a:latin typeface="Arial" panose="020B0604020202020204" pitchFamily="34" charset="0"/>
                <a:cs typeface="Arial" panose="020B0604020202020204" pitchFamily="34" charset="0"/>
              </a:rPr>
              <a:t>Aftaletekst: </a:t>
            </a:r>
          </a:p>
          <a:p>
            <a:pPr marL="0" indent="0">
              <a:buNone/>
            </a:pPr>
            <a:r>
              <a:rPr lang="da-DK" sz="1800" b="1" i="0" u="none" strike="noStrike" baseline="0" dirty="0">
                <a:solidFill>
                  <a:srgbClr val="000000"/>
                </a:solidFill>
                <a:latin typeface="Arial" panose="020B0604020202020204" pitchFamily="34" charset="0"/>
                <a:cs typeface="Arial" panose="020B0604020202020204" pitchFamily="34" charset="0"/>
              </a:rPr>
              <a:t>MEDARBEJDERINDDRAGELSE I GRØN OMSTILLING PÅ KOMMUNALE ARBEJDSPLADSER </a:t>
            </a:r>
            <a:endParaRPr lang="da-DK" sz="1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da-DK" sz="1800" b="0" i="0" u="none" strike="noStrike" baseline="0" dirty="0">
                <a:solidFill>
                  <a:srgbClr val="000000"/>
                </a:solidFill>
                <a:latin typeface="Arial" panose="020B0604020202020204" pitchFamily="34" charset="0"/>
                <a:cs typeface="Arial" panose="020B0604020202020204" pitchFamily="34" charset="0"/>
              </a:rPr>
              <a:t>De kommunale arbejdspladser står på flere parametre centralt placeret i at bidrage til at nå målsætningerne vedrørende den grønne omstilling. </a:t>
            </a:r>
          </a:p>
          <a:p>
            <a:pPr marL="0" indent="0">
              <a:buNone/>
            </a:pPr>
            <a:endParaRPr lang="da-DK" sz="1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da-DK" sz="1800" b="0" i="0" u="none" strike="noStrike" baseline="0" dirty="0">
                <a:solidFill>
                  <a:srgbClr val="000000"/>
                </a:solidFill>
                <a:latin typeface="Arial" panose="020B0604020202020204" pitchFamily="34" charset="0"/>
                <a:cs typeface="Arial" panose="020B0604020202020204" pitchFamily="34" charset="0"/>
              </a:rPr>
              <a:t>Parterne er enige om, at der igangsættes initiativer, der understøtter ledere og medarbejdere i arbejdet med den grønne omstilling og bæredygtighedsinitiativer. De ledere og medarbejdere, der i det daglige er ”</a:t>
            </a:r>
            <a:r>
              <a:rPr lang="da-DK" sz="1800" b="0" i="0" u="none" strike="noStrike" baseline="0" dirty="0" err="1">
                <a:solidFill>
                  <a:srgbClr val="000000"/>
                </a:solidFill>
                <a:latin typeface="Arial" panose="020B0604020202020204" pitchFamily="34" charset="0"/>
                <a:cs typeface="Arial" panose="020B0604020202020204" pitchFamily="34" charset="0"/>
              </a:rPr>
              <a:t>hands-on</a:t>
            </a:r>
            <a:r>
              <a:rPr lang="da-DK" sz="1800" b="0" i="0" u="none" strike="noStrike" baseline="0" dirty="0">
                <a:solidFill>
                  <a:srgbClr val="000000"/>
                </a:solidFill>
                <a:latin typeface="Arial" panose="020B0604020202020204" pitchFamily="34" charset="0"/>
                <a:cs typeface="Arial" panose="020B0604020202020204" pitchFamily="34" charset="0"/>
              </a:rPr>
              <a:t>” på de kommunale arbejdspladser, kan via initiativerne bidrage med konkrete ideer og viden om, hvordan der kan skabes en mere bæredygtig dagligdag på de kommunale arbejdspladser. </a:t>
            </a:r>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latin typeface="Avenir Next LT Pro" panose="020B0504020202020204" pitchFamily="34" charset="0"/>
            </a:endParaRPr>
          </a:p>
        </p:txBody>
      </p:sp>
    </p:spTree>
    <p:extLst>
      <p:ext uri="{BB962C8B-B14F-4D97-AF65-F5344CB8AC3E}">
        <p14:creationId xmlns:p14="http://schemas.microsoft.com/office/powerpoint/2010/main" val="145077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0" i="0" u="none" strike="noStrike" baseline="0" dirty="0">
                <a:solidFill>
                  <a:srgbClr val="000000"/>
                </a:solidFill>
                <a:latin typeface="Arial" panose="020B0604020202020204" pitchFamily="34" charset="0"/>
                <a:cs typeface="Arial" panose="020B0604020202020204" pitchFamily="34" charset="0"/>
              </a:rPr>
              <a:t>For at sikre en kompetent arbejdsstyrke, gennem hele arbejdslivet, er der behov for at styrke adgangen til kompetenceudvikling for ansatte under Akademikernes forhandlingsområde på det kommunale område. </a:t>
            </a:r>
          </a:p>
          <a:p>
            <a:r>
              <a:rPr lang="da-DK" sz="1800" b="0" i="0" u="none" strike="noStrike" baseline="0" dirty="0">
                <a:solidFill>
                  <a:srgbClr val="000000"/>
                </a:solidFill>
                <a:latin typeface="Arial" panose="020B0604020202020204" pitchFamily="34" charset="0"/>
                <a:cs typeface="Arial" panose="020B0604020202020204" pitchFamily="34" charset="0"/>
              </a:rPr>
              <a:t>Midler fra kompetencefonden skal kunne rumme de ansattes heterogene behov i form af såvel kortere som længere uddannelsesforløb, ligesom specialiserede kompetencebehov også skal kunne opnå støtte fra fonden. </a:t>
            </a:r>
          </a:p>
          <a:p>
            <a:r>
              <a:rPr lang="da-DK" sz="1800" b="0" i="0" u="none" strike="noStrike" baseline="0" dirty="0">
                <a:solidFill>
                  <a:srgbClr val="000000"/>
                </a:solidFill>
                <a:latin typeface="Arial" panose="020B0604020202020204" pitchFamily="34" charset="0"/>
                <a:cs typeface="Arial" panose="020B0604020202020204" pitchFamily="34" charset="0"/>
              </a:rPr>
              <a:t>Midlerne udgør et supplement til den indsats og de midler, som kommunerne allerede anvender i forhold til kompetenceudvikling. </a:t>
            </a:r>
          </a:p>
          <a:p>
            <a:r>
              <a:rPr lang="da-DK" sz="1800" b="0" i="0" u="none" strike="noStrike" baseline="0" dirty="0">
                <a:solidFill>
                  <a:srgbClr val="000000"/>
                </a:solidFill>
                <a:latin typeface="Arial" panose="020B0604020202020204" pitchFamily="34" charset="0"/>
                <a:cs typeface="Arial" panose="020B0604020202020204" pitchFamily="34" charset="0"/>
              </a:rPr>
              <a:t>Parterne vil i perioden udfolde, hvilke typer efter- og videreuddannelsesaktiviteter, som fortrinsvist vil være støtteberettigede. </a:t>
            </a:r>
          </a:p>
          <a:p>
            <a:r>
              <a:rPr lang="da-DK" sz="1800" b="0" i="0" u="none" strike="noStrike" baseline="0" dirty="0">
                <a:solidFill>
                  <a:srgbClr val="000000"/>
                </a:solidFill>
                <a:latin typeface="Arial" panose="020B0604020202020204" pitchFamily="34" charset="0"/>
                <a:cs typeface="Arial" panose="020B0604020202020204" pitchFamily="34" charset="0"/>
              </a:rPr>
              <a:t>Aftalen gælder alle organisationer under Akademikernes forhandlingsområde. Aftalen gælder for medarbejdere.</a:t>
            </a:r>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latin typeface="Avenir Next LT Pro" panose="020B0504020202020204" pitchFamily="34" charset="0"/>
            </a:endParaRPr>
          </a:p>
        </p:txBody>
      </p:sp>
    </p:spTree>
    <p:extLst>
      <p:ext uri="{BB962C8B-B14F-4D97-AF65-F5344CB8AC3E}">
        <p14:creationId xmlns:p14="http://schemas.microsoft.com/office/powerpoint/2010/main" val="172797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Arial" panose="020B0604020202020204" pitchFamily="34" charset="0"/>
                <a:cs typeface="Arial" panose="020B0604020202020204" pitchFamily="34" charset="0"/>
              </a:rPr>
              <a:t>Ved OK18 blev aftalt en frivillig lederuddannelse i psykisk arbejdsmiljø i staten. Den har været en succes og introduceres nu i kommunerne.</a:t>
            </a:r>
          </a:p>
          <a:p>
            <a:endParaRPr lang="da-DK" dirty="0">
              <a:latin typeface="Arial" panose="020B0604020202020204" pitchFamily="34" charset="0"/>
              <a:cs typeface="Arial" panose="020B0604020202020204" pitchFamily="34" charset="0"/>
            </a:endParaRPr>
          </a:p>
          <a:p>
            <a:r>
              <a:rPr lang="da-DK" sz="1800" b="0" i="0" u="none" strike="noStrike" baseline="0" dirty="0">
                <a:solidFill>
                  <a:srgbClr val="000000"/>
                </a:solidFill>
                <a:latin typeface="Arial" panose="020B0604020202020204" pitchFamily="34" charset="0"/>
                <a:cs typeface="Arial" panose="020B0604020202020204" pitchFamily="34" charset="0"/>
              </a:rPr>
              <a:t>Parterne er enige om, at der udvikles en uddannelse for leder, tillidsrepræsentant og arbejdsmiljørepræsentant i psykisk arbejdsmiljø. Formålet med uddannelsen er at styrke deltagernes samarbejde om og handle-kompetencer til at identificere, forebygge og håndtere problemer i det psykiske arbejdsmiljø med afsæt i opgaveløsningen. </a:t>
            </a:r>
          </a:p>
          <a:p>
            <a:endParaRPr lang="da-DK" sz="1800" b="0" i="0" u="none" strike="noStrike" baseline="0" dirty="0">
              <a:solidFill>
                <a:srgbClr val="000000"/>
              </a:solidFill>
              <a:latin typeface="Arial" panose="020B0604020202020204" pitchFamily="34" charset="0"/>
              <a:cs typeface="Arial" panose="020B0604020202020204" pitchFamily="34" charset="0"/>
            </a:endParaRPr>
          </a:p>
          <a:p>
            <a:r>
              <a:rPr lang="da-DK" sz="1800" b="0" i="0" u="none" strike="noStrike" baseline="0" dirty="0">
                <a:solidFill>
                  <a:srgbClr val="000000"/>
                </a:solidFill>
                <a:latin typeface="Arial" panose="020B0604020202020204" pitchFamily="34" charset="0"/>
                <a:cs typeface="Arial" panose="020B0604020202020204" pitchFamily="34" charset="0"/>
              </a:rPr>
              <a:t>Ved OK15 blev SPARK aftalt. Det er en kommunal indsats til forbedring af det psykiske arbejdsmiljø. Den blev bevaret ved OK 18 og nu igen ved OK 21.</a:t>
            </a:r>
          </a:p>
          <a:p>
            <a:r>
              <a:rPr lang="da-DK" sz="1800" b="0" i="0" u="none" strike="noStrike" baseline="0" dirty="0">
                <a:solidFill>
                  <a:srgbClr val="000000"/>
                </a:solidFill>
                <a:latin typeface="Arial" panose="020B0604020202020204" pitchFamily="34" charset="0"/>
                <a:cs typeface="Arial" panose="020B0604020202020204" pitchFamily="34" charset="0"/>
              </a:rPr>
              <a:t>SPARK vil fokusere på at styrke proces- og handlekompetencerne hos MED/leder, TR og AMR og tilbyde direkte støtte til medarbejdergrupper. SPARK vil også hjælpe med at få implementeret den nye bekendtgørelse om psykiskarbejdsmiljø.</a:t>
            </a:r>
            <a:endParaRPr lang="da-DK" dirty="0">
              <a:latin typeface="Arial" panose="020B0604020202020204" pitchFamily="34" charset="0"/>
              <a:cs typeface="Arial" panose="020B0604020202020204" pitchFamily="34" charset="0"/>
            </a:endParaRP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Akademikerne længe har haft fokus på at få løftet ledernes kompetencer i relation til psykisk arbejdsmiljø samt få skabt en fælles referenceramme for ledere, TR og AMR. Det sker med de nye uddannelser.</a:t>
            </a:r>
          </a:p>
          <a:p>
            <a:r>
              <a:rPr lang="da-DK" dirty="0">
                <a:latin typeface="Arial" panose="020B0604020202020204" pitchFamily="34" charset="0"/>
                <a:cs typeface="Arial" panose="020B0604020202020204" pitchFamily="34" charset="0"/>
              </a:rPr>
              <a:t>Akademikerne vælger at bruge overenskomst midler på forbedring af det psykiske arbejdsmiljø, da medlemmerne løbende tilkendegive, der </a:t>
            </a:r>
            <a:r>
              <a:rPr lang="da-DK" dirty="0" err="1">
                <a:latin typeface="Arial" panose="020B0604020202020204" pitchFamily="34" charset="0"/>
                <a:cs typeface="Arial" panose="020B0604020202020204" pitchFamily="34" charset="0"/>
              </a:rPr>
              <a:t>erstore</a:t>
            </a:r>
            <a:r>
              <a:rPr lang="da-DK" dirty="0">
                <a:latin typeface="Arial" panose="020B0604020202020204" pitchFamily="34" charset="0"/>
                <a:cs typeface="Arial" panose="020B0604020202020204" pitchFamily="34" charset="0"/>
              </a:rPr>
              <a:t> udfordringer på det felt.</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latin typeface="Avenir Next LT Pro" panose="020B0504020202020204" pitchFamily="34" charset="0"/>
            </a:endParaRPr>
          </a:p>
        </p:txBody>
      </p:sp>
    </p:spTree>
    <p:extLst>
      <p:ext uri="{BB962C8B-B14F-4D97-AF65-F5344CB8AC3E}">
        <p14:creationId xmlns:p14="http://schemas.microsoft.com/office/powerpoint/2010/main" val="126526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0" i="0" u="none" strike="noStrike" baseline="0" dirty="0">
                <a:solidFill>
                  <a:srgbClr val="000000"/>
                </a:solidFill>
                <a:latin typeface="Arial" panose="020B0604020202020204" pitchFamily="34" charset="0"/>
                <a:cs typeface="Arial" panose="020B0604020202020204" pitchFamily="34" charset="0"/>
              </a:rPr>
              <a:t>En god overgang mellem studie- og arbejdsliv er vigtigt for et godt og langt arbejdsliv. Derfor er parterne enige om at sætte fokus på, hvordan arbejdspladser gennemfører relevante introforløb for nyuddannede akademikere. </a:t>
            </a:r>
          </a:p>
          <a:p>
            <a:r>
              <a:rPr lang="da-DK" sz="1800" b="0" i="0" u="none" strike="noStrike" baseline="0" dirty="0">
                <a:solidFill>
                  <a:srgbClr val="000000"/>
                </a:solidFill>
                <a:latin typeface="Arial" panose="020B0604020202020204" pitchFamily="34" charset="0"/>
                <a:cs typeface="Arial" panose="020B0604020202020204" pitchFamily="34" charset="0"/>
              </a:rPr>
              <a:t>For at styrke introforløbene er parterne enige om i samarbejde at gennemføre et projekt i den periode, overenskomsten løber. Projektet skal bidrage med inspiration til konkret indhold, der rammer arbejdspladserne og de nyuddannede akademikeres behov. </a:t>
            </a:r>
          </a:p>
          <a:p>
            <a:r>
              <a:rPr lang="da-DK" sz="1800" b="0" i="0" u="none" strike="noStrike" baseline="0" dirty="0">
                <a:solidFill>
                  <a:srgbClr val="000000"/>
                </a:solidFill>
                <a:latin typeface="Arial" panose="020B0604020202020204" pitchFamily="34" charset="0"/>
                <a:cs typeface="Arial" panose="020B0604020202020204" pitchFamily="34" charset="0"/>
              </a:rPr>
              <a:t>Vigtigheden af arbejdspladsernes systematik for introduktion af nyuddannede akademikere er i tilknytning til projektet skrevet ind i overenskomsten. </a:t>
            </a:r>
            <a:endPar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 havde ønsket mere forpligtende formuleringer, fx via en rammeaftale for introforløb, men det var desværre ikke muligt, så nu et projekt om inspirationsmateriale til introforløb.</a:t>
            </a:r>
          </a:p>
          <a:p>
            <a:pPr>
              <a:spcAft>
                <a:spcPts val="0"/>
              </a:spcAft>
            </a:pPr>
            <a:endParaRPr lang="da-DK" sz="1800" dirty="0">
              <a:effectLst/>
              <a:latin typeface="Arial" panose="020B0604020202020204" pitchFamily="34" charset="0"/>
              <a:ea typeface="Calibri" panose="020F0502020204030204" pitchFamily="34" charset="0"/>
              <a:cs typeface="Arial" panose="020B0604020202020204" pitchFamily="34" charset="0"/>
            </a:endParaRPr>
          </a:p>
          <a:p>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latin typeface="Avenir Next LT Pro" panose="020B0504020202020204" pitchFamily="34" charset="0"/>
            </a:endParaRPr>
          </a:p>
        </p:txBody>
      </p:sp>
    </p:spTree>
    <p:extLst>
      <p:ext uri="{BB962C8B-B14F-4D97-AF65-F5344CB8AC3E}">
        <p14:creationId xmlns:p14="http://schemas.microsoft.com/office/powerpoint/2010/main" val="2317120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0" i="0" u="none" strike="noStrike" baseline="0" dirty="0">
                <a:solidFill>
                  <a:srgbClr val="000000"/>
                </a:solidFill>
                <a:latin typeface="Arial" panose="020B0604020202020204" pitchFamily="34" charset="0"/>
                <a:cs typeface="Arial" panose="020B0604020202020204" pitchFamily="34" charset="0"/>
              </a:rPr>
              <a:t>På det kommunale område er parterne enige om at styrke den seniorpolitiske indsats for at understøtte et godt seniorarbejdsliv, så ældre medarbejdere finder det attraktivt at fortsætte i arbejde. </a:t>
            </a:r>
          </a:p>
          <a:p>
            <a:r>
              <a:rPr lang="da-DK" sz="1800" b="0" i="0" u="none" strike="noStrike" baseline="0" dirty="0">
                <a:solidFill>
                  <a:srgbClr val="000000"/>
                </a:solidFill>
                <a:latin typeface="Arial" panose="020B0604020202020204" pitchFamily="34" charset="0"/>
                <a:cs typeface="Arial" panose="020B0604020202020204" pitchFamily="34" charset="0"/>
              </a:rPr>
              <a:t>Denne indsats skal være lokalt forankret på arbejdspladserne med fokus på perspektiver og muligheder. Omdrejningspunktet er en dialog mellem leder og medarbejder og inddragelse af MED og TR med henblik på at anvende nye muligheder og skabe en kultur for fastholdelse af seniorer. </a:t>
            </a:r>
          </a:p>
          <a:p>
            <a:r>
              <a:rPr lang="da-DK" sz="1800" b="0" i="0" u="none" strike="noStrike" baseline="0" dirty="0">
                <a:solidFill>
                  <a:srgbClr val="000000"/>
                </a:solidFill>
                <a:latin typeface="Arial" panose="020B0604020202020204" pitchFamily="34" charset="0"/>
                <a:cs typeface="Arial" panose="020B0604020202020204" pitchFamily="34" charset="0"/>
              </a:rPr>
              <a:t>Der skal ske en række tilpasninger og ændringer af Rammeaftale om Seniorpolitik.</a:t>
            </a:r>
          </a:p>
          <a:p>
            <a:endParaRPr lang="da-DK" sz="1800" b="0" i="0" u="none" strike="noStrike" baseline="0" dirty="0">
              <a:solidFill>
                <a:srgbClr val="000000"/>
              </a:solidFill>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b="0" i="0" u="none" strike="noStrike" baseline="0" dirty="0">
                <a:solidFill>
                  <a:srgbClr val="000000"/>
                </a:solidFill>
                <a:latin typeface="Arial" panose="020B0604020202020204" pitchFamily="34" charset="0"/>
                <a:cs typeface="Arial" panose="020B0604020202020204" pitchFamily="34" charset="0"/>
              </a:rPr>
              <a:t>Retten til sorgorlov efter aftalen om fravær af familiemæssige årsager udvides, så begge forældres fraværsret med sædvanlig løn udvides fra 14 til 26 uger, og at retten fremover kan udnyttes hvis barnet er dødfødt eller dør inden det fyldte 18. år. Hidtil har forældrene alene haft ret til fuld løn i indtil 14 uger, såfremt barnet døde inden udløbet af den 32. uge efter fødslen. </a:t>
            </a:r>
            <a:endParaRPr lang="da-DK" sz="12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l">
              <a:buNone/>
            </a:pPr>
            <a:endParaRPr lang="da-DK" sz="1800" b="0" i="0" u="none" strike="noStrike" baseline="0" dirty="0">
              <a:solidFill>
                <a:srgbClr val="000000"/>
              </a:solidFill>
              <a:latin typeface="Arial" panose="020B0604020202020204" pitchFamily="34" charset="0"/>
              <a:cs typeface="Arial" panose="020B0604020202020204" pitchFamily="34" charset="0"/>
            </a:endParaRPr>
          </a:p>
          <a:p>
            <a:pPr algn="l"/>
            <a:r>
              <a:rPr lang="da-DK" sz="1800" b="0" i="0" u="none" strike="noStrike" baseline="0" dirty="0">
                <a:solidFill>
                  <a:srgbClr val="000000"/>
                </a:solidFill>
                <a:latin typeface="Arial" panose="020B0604020202020204" pitchFamily="34" charset="0"/>
                <a:cs typeface="Arial" panose="020B0604020202020204" pitchFamily="34" charset="0"/>
              </a:rPr>
              <a:t>Partsfælles udvikling af kompetenceforløb som kan klæde nye borgerrådgivere på og give nuværende borgerrådgivere et kompetenceløft. Der vil være fokus på retssikkerhed, dialog og mægling. De konkrete kompetencer, som skal løftes i uddannelsesforløbet, specificeres i en indledende behovsundersøgelse. </a:t>
            </a:r>
          </a:p>
          <a:p>
            <a:pPr algn="l"/>
            <a:endParaRPr lang="da-DK" sz="1800" b="0" i="0" u="none" strike="noStrike" baseline="0" dirty="0">
              <a:solidFill>
                <a:srgbClr val="000000"/>
              </a:solidFill>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baseline="0" dirty="0">
                <a:solidFill>
                  <a:srgbClr val="000000"/>
                </a:solidFill>
                <a:latin typeface="Arial" panose="020B0604020202020204" pitchFamily="34" charset="0"/>
                <a:cs typeface="Arial" panose="020B0604020202020204" pitchFamily="34" charset="0"/>
              </a:rPr>
              <a:t>KL og de faglige organisationer er enige om i perioden at drøfte og behandle erfaringer og udviklingsperspektiver angående det digitale arbejdsliv. Man vil drøfte nye, fælles indsatser med sigte på at sprede gode erfaringer og ”</a:t>
            </a:r>
            <a:r>
              <a:rPr lang="da-DK" sz="1200" b="0" i="0" u="none" strike="noStrike" baseline="0" dirty="0" err="1">
                <a:solidFill>
                  <a:srgbClr val="000000"/>
                </a:solidFill>
                <a:latin typeface="Arial" panose="020B0604020202020204" pitchFamily="34" charset="0"/>
                <a:cs typeface="Arial" panose="020B0604020202020204" pitchFamily="34" charset="0"/>
              </a:rPr>
              <a:t>best</a:t>
            </a:r>
            <a:r>
              <a:rPr lang="da-DK" sz="1200" b="0" i="0" u="none" strike="noStrike" baseline="0" dirty="0">
                <a:solidFill>
                  <a:srgbClr val="000000"/>
                </a:solidFill>
                <a:latin typeface="Arial" panose="020B0604020202020204" pitchFamily="34" charset="0"/>
                <a:cs typeface="Arial" panose="020B0604020202020204" pitchFamily="34" charset="0"/>
              </a:rPr>
              <a:t> practice” med indførelse af digitale løsninger og ny teknologi på de kommunale arbejdspladser.  </a:t>
            </a:r>
          </a:p>
          <a:p>
            <a:pPr algn="l"/>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latin typeface="Avenir Next LT Pro" panose="020B0504020202020204" pitchFamily="34" charset="0"/>
            </a:endParaRPr>
          </a:p>
        </p:txBody>
      </p:sp>
    </p:spTree>
    <p:extLst>
      <p:ext uri="{BB962C8B-B14F-4D97-AF65-F5344CB8AC3E}">
        <p14:creationId xmlns:p14="http://schemas.microsoft.com/office/powerpoint/2010/main" val="187865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buFont typeface="Arial" panose="020B0604020202020204" pitchFamily="34" charset="0"/>
              <a:buChar char="•"/>
            </a:pPr>
            <a:r>
              <a:rPr lang="da-DK" b="0" i="0" dirty="0" err="1">
                <a:solidFill>
                  <a:srgbClr val="555555"/>
                </a:solidFill>
                <a:effectLst/>
                <a:latin typeface="Arial" panose="020B0604020202020204" pitchFamily="34" charset="0"/>
                <a:cs typeface="Arial" panose="020B0604020202020204" pitchFamily="34" charset="0"/>
              </a:rPr>
              <a:t>Akvatisk</a:t>
            </a:r>
            <a:r>
              <a:rPr lang="da-DK" b="0" i="0" dirty="0">
                <a:solidFill>
                  <a:srgbClr val="555555"/>
                </a:solidFill>
                <a:effectLst/>
                <a:latin typeface="Arial" panose="020B0604020202020204" pitchFamily="34" charset="0"/>
                <a:cs typeface="Arial" panose="020B0604020202020204" pitchFamily="34" charset="0"/>
              </a:rPr>
              <a:t> naturbeskyttelse og naturgenopretning, Syddansk Universitet</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Europas </a:t>
            </a:r>
            <a:r>
              <a:rPr lang="da-DK" b="0" i="0" dirty="0" err="1">
                <a:solidFill>
                  <a:srgbClr val="555555"/>
                </a:solidFill>
                <a:effectLst/>
                <a:latin typeface="Arial" panose="020B0604020202020204" pitchFamily="34" charset="0"/>
                <a:cs typeface="Arial" panose="020B0604020202020204" pitchFamily="34" charset="0"/>
              </a:rPr>
              <a:t>Abrahamiske</a:t>
            </a:r>
            <a:r>
              <a:rPr lang="da-DK" b="0" i="0" dirty="0">
                <a:solidFill>
                  <a:srgbClr val="555555"/>
                </a:solidFill>
                <a:effectLst/>
                <a:latin typeface="Arial" panose="020B0604020202020204" pitchFamily="34" charset="0"/>
                <a:cs typeface="Arial" panose="020B0604020202020204" pitchFamily="34" charset="0"/>
              </a:rPr>
              <a:t> Religioner: jødedom, kristendom og islam i samspil og konflikt, Københavns Universitet</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Køn i praksis. Bæredygtig innovation i det 21. århundrede, Københavns Universitet</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Data Steward, Københavns Universitet</a:t>
            </a:r>
          </a:p>
          <a:p>
            <a:pPr algn="l">
              <a:buFont typeface="Arial" panose="020B0604020202020204" pitchFamily="34" charset="0"/>
              <a:buChar char="•"/>
            </a:pPr>
            <a:r>
              <a:rPr lang="da-DK" b="0" i="0" dirty="0" err="1">
                <a:solidFill>
                  <a:srgbClr val="555555"/>
                </a:solidFill>
                <a:effectLst/>
                <a:latin typeface="Arial" panose="020B0604020202020204" pitchFamily="34" charset="0"/>
                <a:cs typeface="Arial" panose="020B0604020202020204" pitchFamily="34" charset="0"/>
              </a:rPr>
              <a:t>Sustainable</a:t>
            </a:r>
            <a:r>
              <a:rPr lang="da-DK" b="0" i="0" dirty="0">
                <a:solidFill>
                  <a:srgbClr val="555555"/>
                </a:solidFill>
                <a:effectLst/>
                <a:latin typeface="Arial" panose="020B0604020202020204" pitchFamily="34" charset="0"/>
                <a:cs typeface="Arial" panose="020B0604020202020204" pitchFamily="34" charset="0"/>
              </a:rPr>
              <a:t> </a:t>
            </a:r>
            <a:r>
              <a:rPr lang="da-DK" b="0" i="0" dirty="0" err="1">
                <a:solidFill>
                  <a:srgbClr val="555555"/>
                </a:solidFill>
                <a:effectLst/>
                <a:latin typeface="Arial" panose="020B0604020202020204" pitchFamily="34" charset="0"/>
                <a:cs typeface="Arial" panose="020B0604020202020204" pitchFamily="34" charset="0"/>
              </a:rPr>
              <a:t>Tourism</a:t>
            </a:r>
            <a:r>
              <a:rPr lang="da-DK" b="0" i="0" dirty="0">
                <a:solidFill>
                  <a:srgbClr val="555555"/>
                </a:solidFill>
                <a:effectLst/>
                <a:latin typeface="Arial" panose="020B0604020202020204" pitchFamily="34" charset="0"/>
                <a:cs typeface="Arial" panose="020B0604020202020204" pitchFamily="34" charset="0"/>
              </a:rPr>
              <a:t> and </a:t>
            </a:r>
            <a:r>
              <a:rPr lang="da-DK" b="0" i="0" dirty="0" err="1">
                <a:solidFill>
                  <a:srgbClr val="555555"/>
                </a:solidFill>
                <a:effectLst/>
                <a:latin typeface="Arial" panose="020B0604020202020204" pitchFamily="34" charset="0"/>
                <a:cs typeface="Arial" panose="020B0604020202020204" pitchFamily="34" charset="0"/>
              </a:rPr>
              <a:t>Hospitality</a:t>
            </a:r>
            <a:r>
              <a:rPr lang="da-DK" b="0" i="0" dirty="0">
                <a:solidFill>
                  <a:srgbClr val="555555"/>
                </a:solidFill>
                <a:effectLst/>
                <a:latin typeface="Arial" panose="020B0604020202020204" pitchFamily="34" charset="0"/>
                <a:cs typeface="Arial" panose="020B0604020202020204" pitchFamily="34" charset="0"/>
              </a:rPr>
              <a:t> Management, Copenhagen Business School</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Bæredygtige vandressourcer, Syddansk Universitet</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Klimatilpasning, Syddansk Universitet</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Retfærdighed, Samfund og Institutioner/Justice, Society and Institutions, Syddansk Universitet</a:t>
            </a:r>
          </a:p>
          <a:p>
            <a:pPr algn="l">
              <a:buFont typeface="Arial" panose="020B0604020202020204" pitchFamily="34" charset="0"/>
              <a:buChar char="•"/>
            </a:pPr>
            <a:r>
              <a:rPr lang="da-DK" b="0" i="0" dirty="0" err="1">
                <a:solidFill>
                  <a:srgbClr val="555555"/>
                </a:solidFill>
                <a:effectLst/>
                <a:latin typeface="Arial" panose="020B0604020202020204" pitchFamily="34" charset="0"/>
                <a:cs typeface="Arial" panose="020B0604020202020204" pitchFamily="34" charset="0"/>
              </a:rPr>
              <a:t>Responsible</a:t>
            </a:r>
            <a:r>
              <a:rPr lang="da-DK" b="0" i="0" dirty="0">
                <a:solidFill>
                  <a:srgbClr val="555555"/>
                </a:solidFill>
                <a:effectLst/>
                <a:latin typeface="Arial" panose="020B0604020202020204" pitchFamily="34" charset="0"/>
                <a:cs typeface="Arial" panose="020B0604020202020204" pitchFamily="34" charset="0"/>
              </a:rPr>
              <a:t> Business Practice, Syddansk Universitet</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Miljøkemi og forvaltning, Syddansk Universitet</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Klimatilpasning, Syddansk Universitet</a:t>
            </a:r>
          </a:p>
          <a:p>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a:latin typeface="Avenir Next LT Pro" panose="020B0504020202020204" pitchFamily="34" charset="0"/>
            </a:endParaRPr>
          </a:p>
        </p:txBody>
      </p:sp>
    </p:spTree>
    <p:extLst>
      <p:ext uri="{BB962C8B-B14F-4D97-AF65-F5344CB8AC3E}">
        <p14:creationId xmlns:p14="http://schemas.microsoft.com/office/powerpoint/2010/main" val="2249628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0" y="2311399"/>
            <a:ext cx="7586663" cy="4565461"/>
          </a:xfrm>
          <a:solidFill>
            <a:schemeClr val="accent2"/>
          </a:solidFill>
        </p:spPr>
        <p:txBody>
          <a:bodyPr lIns="540000" tIns="540000" rIns="540000" bIns="540000" anchor="ctr" anchorCtr="0"/>
          <a:lstStyle>
            <a:lvl1pPr algn="l">
              <a:defRPr sz="4000"/>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17. marts 2021</a:t>
            </a:fld>
            <a:endParaRPr lang="da-DK" sz="1100"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dirty="0"/>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dirty="0"/>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9" y="2080800"/>
            <a:ext cx="7526701"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9232900" y="2084400"/>
            <a:ext cx="2598738" cy="40497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0847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9" y="2080800"/>
            <a:ext cx="4569189"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115644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6541200"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121600" y="2080800"/>
            <a:ext cx="3344400" cy="4052887"/>
          </a:xfrm>
          <a:solidFill>
            <a:schemeClr val="bg1">
              <a:lumMod val="95000"/>
            </a:schemeClr>
          </a:solidFill>
        </p:spPr>
        <p:txBody>
          <a:bodyPr tIns="72000"/>
          <a:lstStyle>
            <a:lvl1pPr algn="ctr">
              <a:buNone/>
              <a:defRPr sz="1400"/>
            </a:lvl1pPr>
          </a:lstStyle>
          <a:p>
            <a:r>
              <a:rPr lang="da-DK" dirty="0"/>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8986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5547600"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2606400" cy="40392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9232900" y="2095200"/>
            <a:ext cx="2606400" cy="40392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611003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dirty="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accent1"/>
                </a:solidFill>
              </a:defRPr>
            </a:lvl1pPr>
          </a:lstStyle>
          <a:p>
            <a:r>
              <a:rPr lang="da-DK" noProof="0" dirty="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dirty="0">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dirty="0"/>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bg1"/>
                </a:solidFill>
              </a:defRPr>
            </a:lvl1pPr>
          </a:lstStyle>
          <a:p>
            <a:r>
              <a:rPr lang="da-DK" noProof="0"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bg1"/>
                </a:solidFill>
              </a:defRPr>
            </a:lvl1pPr>
          </a:lstStyle>
          <a:p>
            <a:fld id="{6862F9A3-A717-469D-92E6-118D5CB7A0D2}" type="datetime2">
              <a:rPr lang="da-DK" smtClean="0"/>
              <a:pPr/>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bg1"/>
                </a:solidFill>
                <a:latin typeface="+mj-lt"/>
                <a:ea typeface="+mj-ea"/>
                <a:cs typeface="+mj-cs"/>
              </a:defRPr>
            </a:lvl1pPr>
          </a:lstStyle>
          <a:p>
            <a:pPr lvl="0"/>
            <a:r>
              <a:rPr lang="da-DK" dirty="0"/>
              <a:t>Klik for at tilføje tekst</a:t>
            </a:r>
          </a:p>
        </p:txBody>
      </p:sp>
      <p:pic>
        <p:nvPicPr>
          <p:cNvPr id="3" name="Logo">
            <a:extLst>
              <a:ext uri="{FF2B5EF4-FFF2-40B4-BE49-F238E27FC236}">
                <a16:creationId xmlns:a16="http://schemas.microsoft.com/office/drawing/2014/main" id="{7B17BB56-EDA6-4715-850C-617B8EECEE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427121634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title" hasCustomPrompt="1"/>
          </p:nvPr>
        </p:nvSpPr>
        <p:spPr>
          <a:xfrm>
            <a:off x="1346400" y="1647824"/>
            <a:ext cx="9504000" cy="720000"/>
          </a:xfrm>
        </p:spPr>
        <p:txBody>
          <a:bodyPr anchor="t" anchorCtr="0"/>
          <a:lstStyle>
            <a:lvl1pPr algn="ctr">
              <a:defRPr sz="2800">
                <a:solidFill>
                  <a:schemeClr val="tx1"/>
                </a:solidFill>
              </a:defRPr>
            </a:lvl1pPr>
          </a:lstStyle>
          <a:p>
            <a:r>
              <a:rPr lang="da-DK" noProof="0" dirty="0"/>
              <a:t>Klik for at tilføje citat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dirty="0">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dirty="0"/>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dirty="0"/>
              <a:t>Klik for at tilføje citat,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1438" y="5204624"/>
            <a:ext cx="9504362" cy="421200"/>
          </a:xfrm>
        </p:spPr>
        <p:txBody>
          <a:bodyPr anchor="b"/>
          <a:lstStyle>
            <a:lvl1pPr algn="ctr">
              <a:buNone/>
              <a:defRPr sz="1000" b="1">
                <a:latin typeface="+mj-lt"/>
              </a:defRPr>
            </a:lvl1pPr>
          </a:lstStyle>
          <a:p>
            <a:pPr lvl="0"/>
            <a:r>
              <a:rPr lang="da-DK" dirty="0"/>
              <a:t>Tilføj navn</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chemeClr val="accent5"/>
                </a:solidFill>
              </a:defRPr>
            </a:lvl1pPr>
          </a:lstStyle>
          <a:p>
            <a:r>
              <a:rPr lang="da-DK" noProof="0" dirty="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5"/>
                </a:solidFill>
              </a:defRPr>
            </a:lvl1pPr>
          </a:lstStyle>
          <a:p>
            <a:fld id="{6862F9A3-A717-469D-92E6-118D5CB7A0D2}" type="datetime2">
              <a:rPr lang="da-DK" smtClean="0"/>
              <a:pPr/>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5"/>
                </a:solidFill>
              </a:defRPr>
            </a:lvl1pPr>
          </a:lstStyle>
          <a:p>
            <a:endParaRPr lang="da-DK" dirty="0">
              <a:solidFill>
                <a:schemeClr val="accent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5"/>
                </a:solidFill>
              </a:defRPr>
            </a:lvl1pPr>
          </a:lstStyle>
          <a:p>
            <a:fld id="{23AA811B-2EBD-4900-905E-5BE206449611}" type="slidenum">
              <a:rPr lang="da-DK" smtClean="0"/>
              <a:pPr/>
              <a:t>‹nr.›</a:t>
            </a:fld>
            <a:endParaRPr lang="da-DK" dirty="0"/>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dirty="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dirty="0">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dirty="0"/>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bwMode="ltGray">
          <a:xfrm>
            <a:off x="0" y="2311399"/>
            <a:ext cx="7586663" cy="4565461"/>
          </a:xfrm>
          <a:solidFill>
            <a:schemeClr val="accent3"/>
          </a:solidFill>
        </p:spPr>
        <p:txBody>
          <a:bodyPr lIns="540000" tIns="540000" rIns="540000" bIns="540000" anchor="ctr" anchorCtr="0"/>
          <a:lstStyle>
            <a:lvl1pPr algn="l">
              <a:defRPr sz="4000">
                <a:solidFill>
                  <a:schemeClr val="bg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17. marts 2021</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dirty="0"/>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dirty="0"/>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188244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41BB9019-1ED5-4A9C-B492-6580C4D9CEC7}" type="datetime2">
              <a:rPr lang="da-DK" smtClean="0"/>
              <a:t>17. marts 2021</a:t>
            </a:fld>
            <a:endParaRPr lang="da-DK"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89D4A92E-7F40-4061-A703-D676480E5126}" type="datetime2">
              <a:rPr lang="da-DK" smtClean="0"/>
              <a:t>17. marts 2021</a:t>
            </a:fld>
            <a:endParaRPr lang="da-DK" dirty="0"/>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dirty="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D4ACB598-E5D2-4C68-8BB8-1371E9BA38CF}" type="datetime2">
              <a:rPr lang="da-DK" smtClean="0"/>
              <a:t>17. marts 2021</a:t>
            </a:fld>
            <a:endParaRPr lang="da-DK"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17. marts 2021</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17. marts 2021</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dirty="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Agenda punkt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a:p>
            <a:pPr lvl="5"/>
            <a:r>
              <a:rPr lang="da-DK" noProof="0" dirty="0"/>
              <a:t>6</a:t>
            </a:r>
          </a:p>
          <a:p>
            <a:pPr lvl="6"/>
            <a:r>
              <a:rPr lang="da-DK" noProof="0" dirty="0"/>
              <a:t>7</a:t>
            </a:r>
          </a:p>
          <a:p>
            <a:pPr lvl="7"/>
            <a:r>
              <a:rPr lang="da-DK" noProof="0" dirty="0"/>
              <a:t>8</a:t>
            </a:r>
          </a:p>
          <a:p>
            <a:pPr lvl="8"/>
            <a:r>
              <a:rPr lang="da-DK" noProof="0" dirty="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01</a:t>
            </a:r>
          </a:p>
          <a:p>
            <a:pPr lvl="1"/>
            <a:r>
              <a:rPr lang="da-DK" noProof="0" dirty="0"/>
              <a:t>02</a:t>
            </a:r>
          </a:p>
          <a:p>
            <a:pPr lvl="2"/>
            <a:r>
              <a:rPr lang="da-DK" noProof="0" dirty="0"/>
              <a:t>03</a:t>
            </a:r>
          </a:p>
          <a:p>
            <a:pPr lvl="3"/>
            <a:r>
              <a:rPr lang="da-DK" noProof="0" dirty="0"/>
              <a:t>04</a:t>
            </a:r>
          </a:p>
          <a:p>
            <a:pPr lvl="4"/>
            <a:r>
              <a:rPr lang="da-DK" noProof="0" dirty="0"/>
              <a:t>05</a:t>
            </a:r>
          </a:p>
          <a:p>
            <a:pPr lvl="5"/>
            <a:r>
              <a:rPr lang="da-DK" noProof="0" dirty="0"/>
              <a:t>6</a:t>
            </a:r>
          </a:p>
          <a:p>
            <a:pPr lvl="6"/>
            <a:r>
              <a:rPr lang="da-DK" noProof="0" dirty="0"/>
              <a:t>7</a:t>
            </a:r>
          </a:p>
          <a:p>
            <a:pPr lvl="7"/>
            <a:r>
              <a:rPr lang="da-DK" noProof="0" dirty="0"/>
              <a:t>8</a:t>
            </a:r>
          </a:p>
          <a:p>
            <a:pPr lvl="8"/>
            <a:r>
              <a:rPr lang="da-DK"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17. marts 2021</a:t>
            </a:fld>
            <a:endParaRPr lang="da-DK"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dirty="0"/>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dirty="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Agenda punkt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a:p>
            <a:pPr lvl="5"/>
            <a:r>
              <a:rPr lang="da-DK" noProof="0" dirty="0"/>
              <a:t>6</a:t>
            </a:r>
          </a:p>
          <a:p>
            <a:pPr lvl="6"/>
            <a:r>
              <a:rPr lang="da-DK" noProof="0" dirty="0"/>
              <a:t>7</a:t>
            </a:r>
          </a:p>
          <a:p>
            <a:pPr lvl="7"/>
            <a:r>
              <a:rPr lang="da-DK" noProof="0" dirty="0"/>
              <a:t>8</a:t>
            </a:r>
          </a:p>
          <a:p>
            <a:pPr lvl="8"/>
            <a:r>
              <a:rPr lang="da-DK" noProof="0" dirty="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01</a:t>
            </a:r>
          </a:p>
          <a:p>
            <a:pPr lvl="1"/>
            <a:r>
              <a:rPr lang="da-DK" noProof="0" dirty="0"/>
              <a:t>02</a:t>
            </a:r>
          </a:p>
          <a:p>
            <a:pPr lvl="2"/>
            <a:r>
              <a:rPr lang="da-DK" noProof="0" dirty="0"/>
              <a:t>03</a:t>
            </a:r>
          </a:p>
          <a:p>
            <a:pPr lvl="3"/>
            <a:r>
              <a:rPr lang="da-DK" noProof="0" dirty="0"/>
              <a:t>04</a:t>
            </a:r>
          </a:p>
          <a:p>
            <a:pPr lvl="4"/>
            <a:r>
              <a:rPr lang="da-DK" noProof="0" dirty="0"/>
              <a:t>05</a:t>
            </a:r>
          </a:p>
          <a:p>
            <a:pPr lvl="5"/>
            <a:r>
              <a:rPr lang="da-DK" noProof="0" dirty="0"/>
              <a:t>6</a:t>
            </a:r>
          </a:p>
          <a:p>
            <a:pPr lvl="6"/>
            <a:r>
              <a:rPr lang="da-DK" noProof="0" dirty="0"/>
              <a:t>7</a:t>
            </a:r>
          </a:p>
          <a:p>
            <a:pPr lvl="7"/>
            <a:r>
              <a:rPr lang="da-DK" noProof="0" dirty="0"/>
              <a:t>8</a:t>
            </a:r>
          </a:p>
          <a:p>
            <a:pPr lvl="8"/>
            <a:r>
              <a:rPr lang="da-DK"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17. marts 2021</a:t>
            </a:fld>
            <a:endParaRPr lang="da-DK"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dirty="0"/>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8088985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dirty="0"/>
              <a:t>Klik for at tilføje titel</a:t>
            </a:r>
            <a:endParaRPr lang="da-DK" dirty="0"/>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17. marts 2021</a:t>
            </a:fld>
            <a:endParaRPr lang="da-DK" dirty="0">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dirty="0"/>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dirty="0"/>
              <a:t>Klik for at tilføje titel</a:t>
            </a:r>
            <a:endParaRPr lang="da-DK" dirty="0"/>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17. marts 2021</a:t>
            </a:fld>
            <a:endParaRPr lang="da-DK" dirty="0">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dirty="0"/>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9" Type="http://schemas.openxmlformats.org/officeDocument/2006/relationships/tags" Target="../tags/tag15.xml"/><Relationship Id="rId21" Type="http://schemas.openxmlformats.org/officeDocument/2006/relationships/slideLayout" Target="../slideLayouts/slideLayout21.xml"/><Relationship Id="rId34" Type="http://schemas.openxmlformats.org/officeDocument/2006/relationships/tags" Target="../tags/tag10.xml"/><Relationship Id="rId42" Type="http://schemas.openxmlformats.org/officeDocument/2006/relationships/tags" Target="../tags/tag18.xml"/><Relationship Id="rId47"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5.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tags" Target="../tags/tag13.xml"/><Relationship Id="rId40" Type="http://schemas.openxmlformats.org/officeDocument/2006/relationships/tags" Target="../tags/tag16.xml"/><Relationship Id="rId45"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4"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43" Type="http://schemas.openxmlformats.org/officeDocument/2006/relationships/tags" Target="../tags/tag19.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33" Type="http://schemas.openxmlformats.org/officeDocument/2006/relationships/tags" Target="../tags/tag9.xml"/><Relationship Id="rId38" Type="http://schemas.openxmlformats.org/officeDocument/2006/relationships/tags" Target="../tags/tag14.xml"/><Relationship Id="rId46" Type="http://schemas.openxmlformats.org/officeDocument/2006/relationships/tags" Target="../tags/tag22.xml"/><Relationship Id="rId20" Type="http://schemas.openxmlformats.org/officeDocument/2006/relationships/slideLayout" Target="../slideLayouts/slideLayout20.xml"/><Relationship Id="rId41"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11473200" cy="4053600"/>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a:t>
            </a:r>
          </a:p>
          <a:p>
            <a:pPr lvl="4"/>
            <a:r>
              <a:rPr lang="da-DK" noProof="0" dirty="0"/>
              <a:t>Level 5</a:t>
            </a:r>
          </a:p>
          <a:p>
            <a:pPr lvl="5"/>
            <a:r>
              <a:rPr lang="da-DK" noProof="0" dirty="0"/>
              <a:t>Level 6</a:t>
            </a:r>
          </a:p>
          <a:p>
            <a:pPr lvl="6"/>
            <a:r>
              <a:rPr lang="da-DK" noProof="0" dirty="0"/>
              <a:t>Level 7, Small Header</a:t>
            </a:r>
          </a:p>
          <a:p>
            <a:pPr lvl="7"/>
            <a:r>
              <a:rPr lang="da-DK" noProof="0" dirty="0"/>
              <a:t>Level 8, Small Body</a:t>
            </a:r>
          </a:p>
          <a:p>
            <a:pPr lvl="8"/>
            <a:r>
              <a:rPr lang="da-DK" noProof="0" dirty="0"/>
              <a:t>Level 9, </a:t>
            </a:r>
            <a:r>
              <a:rPr lang="da-DK" noProof="0" dirty="0" err="1"/>
              <a:t>Infographic</a:t>
            </a:r>
            <a:endParaRPr lang="da-DK" noProof="0"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8000"/>
          </a:xfrm>
          <a:prstGeom prst="rect">
            <a:avLst/>
          </a:prstGeom>
        </p:spPr>
        <p:txBody>
          <a:bodyPr vert="horz" lIns="0" tIns="0" rIns="0" bIns="0" rtlCol="0" anchor="t" anchorCtr="0">
            <a:noAutofit/>
          </a:bodyPr>
          <a:lstStyle/>
          <a:p>
            <a:r>
              <a:rPr lang="da-DK" dirty="0"/>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CB606CCD-CC4E-47DA-A095-139436D9729C}" type="datetime2">
              <a:rPr lang="da-DK" smtClean="0"/>
              <a:t>17. marts 2021</a:t>
            </a:fld>
            <a:endParaRPr lang="da-DK" dirty="0">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endParaRPr lang="da-DK"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dirty="0"/>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25"/>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26"/>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27"/>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28"/>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29"/>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30"/>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31"/>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32"/>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33"/>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34"/>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35"/>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36"/>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37"/>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38"/>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39"/>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40"/>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41"/>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42"/>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43"/>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44"/>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45"/>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46"/>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47"/>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64" r:id="rId3"/>
    <p:sldLayoutId id="2147483765" r:id="rId4"/>
    <p:sldLayoutId id="2147483737" r:id="rId5"/>
    <p:sldLayoutId id="2147483766" r:id="rId6"/>
    <p:sldLayoutId id="2147483731" r:id="rId7"/>
    <p:sldLayoutId id="2147483767" r:id="rId8"/>
    <p:sldLayoutId id="2147483732"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43" r:id="rId20"/>
    <p:sldLayoutId id="2147483744" r:id="rId21"/>
    <p:sldLayoutId id="2147483759" r:id="rId22"/>
    <p:sldLayoutId id="2147483753" r:id="rId23"/>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F26B43"/>
          </p15:clr>
        </p15:guide>
        <p15:guide id="2" pos="4347" userDrawn="1">
          <p15:clr>
            <a:srgbClr val="F26B43"/>
          </p15:clr>
        </p15:guide>
        <p15:guide id="3" orient="horz" pos="226" userDrawn="1">
          <p15:clr>
            <a:srgbClr val="F26B43"/>
          </p15:clr>
        </p15:guide>
        <p15:guide id="4" orient="horz" pos="4093" userDrawn="1">
          <p15:clr>
            <a:srgbClr val="F26B43"/>
          </p15:clr>
        </p15:guide>
        <p15:guide id="5" pos="6437" userDrawn="1">
          <p15:clr>
            <a:srgbClr val="F26B43"/>
          </p15:clr>
        </p15:guide>
        <p15:guide id="6" pos="6832" userDrawn="1">
          <p15:clr>
            <a:srgbClr val="F26B43"/>
          </p15:clr>
        </p15:guide>
        <p15:guide id="7" pos="2090" userDrawn="1">
          <p15:clr>
            <a:srgbClr val="F26B43"/>
          </p15:clr>
        </p15:guide>
        <p15:guide id="8" pos="2484" userDrawn="1">
          <p15:clr>
            <a:srgbClr val="F26B43"/>
          </p15:clr>
        </p15:guide>
        <p15:guide id="9" pos="847" userDrawn="1">
          <p15:clr>
            <a:srgbClr val="F26B43"/>
          </p15:clr>
        </p15:guide>
        <p15:guide id="10" pos="1242" userDrawn="1">
          <p15:clr>
            <a:srgbClr val="F26B43"/>
          </p15:clr>
        </p15:guide>
        <p15:guide id="11" pos="2711" userDrawn="1">
          <p15:clr>
            <a:srgbClr val="F26B43"/>
          </p15:clr>
        </p15:guide>
        <p15:guide id="12" pos="3105" userDrawn="1">
          <p15:clr>
            <a:srgbClr val="F26B43"/>
          </p15:clr>
        </p15:guide>
        <p15:guide id="13" pos="5195" userDrawn="1">
          <p15:clr>
            <a:srgbClr val="F26B43"/>
          </p15:clr>
        </p15:guide>
        <p15:guide id="14" pos="5589" userDrawn="1">
          <p15:clr>
            <a:srgbClr val="F26B43"/>
          </p15:clr>
        </p15:guide>
        <p15:guide id="15" pos="3332" userDrawn="1">
          <p15:clr>
            <a:srgbClr val="F26B43"/>
          </p15:clr>
        </p15:guide>
        <p15:guide id="16" pos="4574" userDrawn="1">
          <p15:clr>
            <a:srgbClr val="F26B43"/>
          </p15:clr>
        </p15:guide>
        <p15:guide id="17" pos="4968" userDrawn="1">
          <p15:clr>
            <a:srgbClr val="F26B43"/>
          </p15:clr>
        </p15:guide>
        <p15:guide id="18" pos="5816" userDrawn="1">
          <p15:clr>
            <a:srgbClr val="F26B43"/>
          </p15:clr>
        </p15:guide>
        <p15:guide id="19" pos="6211" userDrawn="1">
          <p15:clr>
            <a:srgbClr val="F26B43"/>
          </p15:clr>
        </p15:guide>
        <p15:guide id="20" pos="3726" userDrawn="1">
          <p15:clr>
            <a:srgbClr val="F26B43"/>
          </p15:clr>
        </p15:guide>
        <p15:guide id="21" pos="1468" userDrawn="1">
          <p15:clr>
            <a:srgbClr val="F26B43"/>
          </p15:clr>
        </p15:guide>
        <p15:guide id="22" pos="1863" userDrawn="1">
          <p15:clr>
            <a:srgbClr val="F26B43"/>
          </p15:clr>
        </p15:guide>
        <p15:guide id="23" pos="7058" userDrawn="1">
          <p15:clr>
            <a:srgbClr val="F26B43"/>
          </p15:clr>
        </p15:guide>
        <p15:guide id="24" pos="226" userDrawn="1">
          <p15:clr>
            <a:srgbClr val="F26B43"/>
          </p15:clr>
        </p15:guide>
        <p15:guide id="25" pos="621" userDrawn="1">
          <p15:clr>
            <a:srgbClr val="F26B43"/>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309D65-9A27-4A34-8FB3-6C1870B36EDB}"/>
              </a:ext>
            </a:extLst>
          </p:cNvPr>
          <p:cNvSpPr>
            <a:spLocks noGrp="1"/>
          </p:cNvSpPr>
          <p:nvPr>
            <p:ph type="ctrTitle"/>
          </p:nvPr>
        </p:nvSpPr>
        <p:spPr/>
        <p:txBody>
          <a:bodyPr/>
          <a:lstStyle/>
          <a:p>
            <a:r>
              <a:rPr lang="da-DK" dirty="0">
                <a:latin typeface="Arial" panose="020B0604020202020204" pitchFamily="34" charset="0"/>
                <a:cs typeface="Arial" panose="020B0604020202020204" pitchFamily="34" charset="0"/>
              </a:rPr>
              <a:t>OK21 – Kommuner</a:t>
            </a:r>
            <a:br>
              <a:rPr lang="da-DK" dirty="0">
                <a:latin typeface="Arial" panose="020B0604020202020204" pitchFamily="34" charset="0"/>
                <a:cs typeface="Arial" panose="020B0604020202020204" pitchFamily="34" charset="0"/>
              </a:rPr>
            </a:br>
            <a:r>
              <a:rPr lang="da-DK" sz="2000" dirty="0">
                <a:latin typeface="Arial" panose="020B0604020202020204" pitchFamily="34" charset="0"/>
                <a:cs typeface="Arial" panose="020B0604020202020204" pitchFamily="34" charset="0"/>
              </a:rPr>
              <a:t>ny 3-årig overenskomst fra 1. april 2021</a:t>
            </a:r>
          </a:p>
        </p:txBody>
      </p:sp>
      <p:sp>
        <p:nvSpPr>
          <p:cNvPr id="107" name="Date Placeholder 106">
            <a:extLst>
              <a:ext uri="{FF2B5EF4-FFF2-40B4-BE49-F238E27FC236}">
                <a16:creationId xmlns:a16="http://schemas.microsoft.com/office/drawing/2014/main" id="{A0778C2C-7DA9-4D1D-8B09-DD9209E8C95D}"/>
              </a:ext>
            </a:extLst>
          </p:cNvPr>
          <p:cNvSpPr>
            <a:spLocks noGrp="1"/>
          </p:cNvSpPr>
          <p:nvPr>
            <p:ph type="dt" sz="half" idx="10"/>
          </p:nvPr>
        </p:nvSpPr>
        <p:spPr>
          <a:xfrm>
            <a:off x="360000" y="6033600"/>
            <a:ext cx="5544000" cy="468000"/>
          </a:xfrm>
        </p:spPr>
        <p:txBody>
          <a:bodyPr/>
          <a:lstStyle/>
          <a:p>
            <a:fld id="{5E7F469A-D844-4687-9D05-1C2BCF471069}" type="datetime2">
              <a:rPr lang="da-DK" smtClean="0"/>
              <a:pPr/>
              <a:t>17. marts 2021</a:t>
            </a:fld>
            <a:endParaRPr lang="da-DK" dirty="0"/>
          </a:p>
        </p:txBody>
      </p:sp>
      <p:sp>
        <p:nvSpPr>
          <p:cNvPr id="108" name="Footer Placeholder 107">
            <a:extLst>
              <a:ext uri="{FF2B5EF4-FFF2-40B4-BE49-F238E27FC236}">
                <a16:creationId xmlns:a16="http://schemas.microsoft.com/office/drawing/2014/main" id="{60BC917B-A4FC-461D-BFE3-020CCA777809}"/>
              </a:ext>
            </a:extLst>
          </p:cNvPr>
          <p:cNvSpPr>
            <a:spLocks noGrp="1"/>
          </p:cNvSpPr>
          <p:nvPr>
            <p:ph type="ftr" sz="quarter" idx="11"/>
          </p:nvPr>
        </p:nvSpPr>
        <p:spPr>
          <a:xfrm>
            <a:off x="0" y="6876000"/>
            <a:ext cx="0" cy="0"/>
          </a:xfrm>
        </p:spPr>
        <p:txBody>
          <a:bodyPr/>
          <a:lstStyle/>
          <a:p>
            <a:endParaRPr lang="da-DK" dirty="0"/>
          </a:p>
        </p:txBody>
      </p:sp>
      <p:sp>
        <p:nvSpPr>
          <p:cNvPr id="109" name="Slide Number Placeholder 108">
            <a:extLst>
              <a:ext uri="{FF2B5EF4-FFF2-40B4-BE49-F238E27FC236}">
                <a16:creationId xmlns:a16="http://schemas.microsoft.com/office/drawing/2014/main" id="{01EE4C6D-03A7-41DD-A59A-2774E9479125}"/>
              </a:ext>
            </a:extLst>
          </p:cNvPr>
          <p:cNvSpPr>
            <a:spLocks noGrp="1"/>
          </p:cNvSpPr>
          <p:nvPr>
            <p:ph type="sldNum" sz="quarter" idx="12"/>
          </p:nvPr>
        </p:nvSpPr>
        <p:spPr>
          <a:xfrm>
            <a:off x="0" y="6876000"/>
            <a:ext cx="0" cy="0"/>
          </a:xfrm>
        </p:spPr>
        <p:txBody>
          <a:bodyPr/>
          <a:lstStyle/>
          <a:p>
            <a:fld id="{23AA811B-2EBD-4900-905E-5BE206449611}" type="slidenum">
              <a:rPr lang="da-DK" smtClean="0"/>
              <a:pPr/>
              <a:t>1</a:t>
            </a:fld>
            <a:endParaRPr lang="da-DK" dirty="0"/>
          </a:p>
        </p:txBody>
      </p:sp>
      <p:sp>
        <p:nvSpPr>
          <p:cNvPr id="6" name="Picture Placeholder 5">
            <a:extLst>
              <a:ext uri="{FF2B5EF4-FFF2-40B4-BE49-F238E27FC236}">
                <a16:creationId xmlns:a16="http://schemas.microsoft.com/office/drawing/2014/main" id="{90FFF0B2-B7BC-46F5-8741-6D1D74B1D751}"/>
              </a:ext>
            </a:extLst>
          </p:cNvPr>
          <p:cNvSpPr>
            <a:spLocks noGrp="1"/>
          </p:cNvSpPr>
          <p:nvPr>
            <p:ph type="pic" sz="quarter" idx="13"/>
          </p:nvPr>
        </p:nvSpPr>
        <p:spPr/>
      </p:sp>
    </p:spTree>
    <p:extLst>
      <p:ext uri="{BB962C8B-B14F-4D97-AF65-F5344CB8AC3E}">
        <p14:creationId xmlns:p14="http://schemas.microsoft.com/office/powerpoint/2010/main" val="236458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Nye AC-organisationer og ny uddannelse</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59400" y="2084400"/>
            <a:ext cx="11473200" cy="4053600"/>
          </a:xfrm>
        </p:spPr>
        <p:txBody>
          <a:bodyPr/>
          <a:lstStyle/>
          <a:p>
            <a:r>
              <a:rPr lang="da-DK" dirty="0">
                <a:latin typeface="Arial" panose="020B0604020202020204" pitchFamily="34" charset="0"/>
                <a:cs typeface="Arial" panose="020B0604020202020204" pitchFamily="34" charset="0"/>
              </a:rPr>
              <a:t>Ergoterapeuter</a:t>
            </a:r>
          </a:p>
          <a:p>
            <a:r>
              <a:rPr lang="da-DK" dirty="0">
                <a:latin typeface="Arial" panose="020B0604020202020204" pitchFamily="34" charset="0"/>
                <a:cs typeface="Arial" panose="020B0604020202020204" pitchFamily="34" charset="0"/>
              </a:rPr>
              <a:t>Fysioterapeuter</a:t>
            </a:r>
          </a:p>
          <a:p>
            <a:r>
              <a:rPr lang="da-DK" dirty="0">
                <a:latin typeface="Arial" panose="020B0604020202020204" pitchFamily="34" charset="0"/>
                <a:cs typeface="Arial" panose="020B0604020202020204" pitchFamily="34" charset="0"/>
              </a:rPr>
              <a:t>Jordemødre</a:t>
            </a:r>
          </a:p>
          <a:p>
            <a:r>
              <a:rPr lang="da-DK" dirty="0">
                <a:latin typeface="Arial" panose="020B0604020202020204" pitchFamily="34" charset="0"/>
                <a:cs typeface="Arial" panose="020B0604020202020204" pitchFamily="34" charset="0"/>
              </a:rPr>
              <a:t>Bygningskonstruktører</a:t>
            </a:r>
          </a:p>
          <a:p>
            <a:pPr lvl="1"/>
            <a:r>
              <a:rPr lang="da-DK" b="1" dirty="0">
                <a:latin typeface="Arial" panose="020B0604020202020204" pitchFamily="34" charset="0"/>
                <a:cs typeface="Arial" panose="020B0604020202020204" pitchFamily="34" charset="0"/>
              </a:rPr>
              <a:t>Kun konstruktørerne kom med i den kommunale AC-overenskomst i denne omgang</a:t>
            </a:r>
          </a:p>
          <a:p>
            <a:pPr lvl="1"/>
            <a:r>
              <a:rPr lang="da-DK" b="1" dirty="0">
                <a:latin typeface="Arial" panose="020B0604020202020204" pitchFamily="34" charset="0"/>
                <a:cs typeface="Arial" panose="020B0604020202020204" pitchFamily="34" charset="0"/>
              </a:rPr>
              <a:t>Ergoterapeuter, fysioterapeuter og jordemødre får egen overenskomst</a:t>
            </a:r>
          </a:p>
          <a:p>
            <a:pPr lvl="1"/>
            <a:endParaRPr lang="da-DK" b="1" dirty="0">
              <a:latin typeface="Arial" panose="020B0604020202020204" pitchFamily="34" charset="0"/>
              <a:cs typeface="Arial" panose="020B0604020202020204" pitchFamily="34" charset="0"/>
            </a:endParaRPr>
          </a:p>
          <a:p>
            <a:endParaRPr lang="da-DK" dirty="0">
              <a:latin typeface="Arial" panose="020B0604020202020204" pitchFamily="34" charset="0"/>
              <a:cs typeface="Arial" panose="020B0604020202020204" pitchFamily="34" charset="0"/>
            </a:endParaRP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Og overenskomstdækning af nye 1-årige kandidater</a:t>
            </a:r>
          </a:p>
          <a:p>
            <a:pPr lvl="1"/>
            <a:r>
              <a:rPr lang="da-DK" dirty="0">
                <a:latin typeface="Arial" panose="020B0604020202020204" pitchFamily="34" charset="0"/>
                <a:cs typeface="Arial" panose="020B0604020202020204" pitchFamily="34" charset="0"/>
              </a:rPr>
              <a:t>Der er nye </a:t>
            </a:r>
            <a:r>
              <a:rPr lang="da-DK" dirty="0" err="1">
                <a:latin typeface="Arial" panose="020B0604020202020204" pitchFamily="34" charset="0"/>
                <a:cs typeface="Arial" panose="020B0604020202020204" pitchFamily="34" charset="0"/>
              </a:rPr>
              <a:t>et-årige</a:t>
            </a:r>
            <a:r>
              <a:rPr lang="da-DK" dirty="0">
                <a:latin typeface="Arial" panose="020B0604020202020204" pitchFamily="34" charset="0"/>
                <a:cs typeface="Arial" panose="020B0604020202020204" pitchFamily="34" charset="0"/>
              </a:rPr>
              <a:t> kandidatuddannelser på vej, som forventes udbudt fra sommeren 2021, de får lønforløb trin 2-7</a:t>
            </a:r>
          </a:p>
        </p:txBody>
      </p:sp>
      <p:sp>
        <p:nvSpPr>
          <p:cNvPr id="4" name="Pladsholder til tekst 3">
            <a:extLst>
              <a:ext uri="{FF2B5EF4-FFF2-40B4-BE49-F238E27FC236}">
                <a16:creationId xmlns:a16="http://schemas.microsoft.com/office/drawing/2014/main" id="{9C5CBC48-4608-4F7C-9A0D-4026DDBF8E5C}"/>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10</a:t>
            </a:fld>
            <a:endParaRPr lang="da-DK" dirty="0"/>
          </a:p>
        </p:txBody>
      </p:sp>
    </p:spTree>
    <p:extLst>
      <p:ext uri="{BB962C8B-B14F-4D97-AF65-F5344CB8AC3E}">
        <p14:creationId xmlns:p14="http://schemas.microsoft.com/office/powerpoint/2010/main" val="81111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Afstemning om resultatet</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p:txBody>
          <a:bodyPr/>
          <a:lstStyle/>
          <a:p>
            <a:r>
              <a:rPr lang="da-DK" dirty="0">
                <a:latin typeface="Arial" panose="020B0604020202020204" pitchFamily="34" charset="0"/>
                <a:cs typeface="Arial" panose="020B0604020202020204" pitchFamily="34" charset="0"/>
              </a:rPr>
              <a:t>Afstemning blandt alle medlemmer i DM ansat i stat, region eller kommune i perioden 16. – 28. marts	</a:t>
            </a:r>
          </a:p>
          <a:p>
            <a:pPr lvl="2"/>
            <a:r>
              <a:rPr lang="da-DK" dirty="0">
                <a:latin typeface="Arial" panose="020B0604020202020204" pitchFamily="34" charset="0"/>
                <a:cs typeface="Arial" panose="020B0604020202020204" pitchFamily="34" charset="0"/>
              </a:rPr>
              <a:t>I valgperioden kommer vi – som altid - gerne ud på klubmøder</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21. april offentliggøres afstemningsresultatet</a:t>
            </a:r>
          </a:p>
          <a:p>
            <a:endParaRPr lang="da-DK" dirty="0">
              <a:latin typeface="Arial" panose="020B0604020202020204" pitchFamily="34" charset="0"/>
              <a:cs typeface="Arial" panose="020B0604020202020204" pitchFamily="34" charset="0"/>
            </a:endParaRPr>
          </a:p>
          <a:p>
            <a:endParaRPr lang="da-DK" dirty="0"/>
          </a:p>
          <a:p>
            <a:endParaRPr lang="da-DK" dirty="0"/>
          </a:p>
        </p:txBody>
      </p:sp>
      <p:sp>
        <p:nvSpPr>
          <p:cNvPr id="4" name="Pladsholder til tekst 3">
            <a:extLst>
              <a:ext uri="{FF2B5EF4-FFF2-40B4-BE49-F238E27FC236}">
                <a16:creationId xmlns:a16="http://schemas.microsoft.com/office/drawing/2014/main" id="{9C5CBC48-4608-4F7C-9A0D-4026DDBF8E5C}"/>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11</a:t>
            </a:fld>
            <a:endParaRPr lang="da-DK" dirty="0"/>
          </a:p>
        </p:txBody>
      </p:sp>
      <p:pic>
        <p:nvPicPr>
          <p:cNvPr id="1026" name="Picture 2" descr="Nyheder">
            <a:extLst>
              <a:ext uri="{FF2B5EF4-FFF2-40B4-BE49-F238E27FC236}">
                <a16:creationId xmlns:a16="http://schemas.microsoft.com/office/drawing/2014/main" id="{8FDD3AC5-985B-4F8A-AA42-BEF8F4B19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886" y="2956204"/>
            <a:ext cx="3098996" cy="309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34422A5-8882-448C-85E3-C76975A576CD}"/>
              </a:ext>
            </a:extLst>
          </p:cNvPr>
          <p:cNvSpPr>
            <a:spLocks noGrp="1"/>
          </p:cNvSpPr>
          <p:nvPr>
            <p:ph type="title"/>
          </p:nvPr>
        </p:nvSpPr>
        <p:spPr/>
        <p:txBody>
          <a:bodyPr/>
          <a:lstStyle/>
          <a:p>
            <a:r>
              <a:rPr lang="da-DK" dirty="0"/>
              <a:t>Økonomi</a:t>
            </a:r>
          </a:p>
        </p:txBody>
      </p:sp>
      <p:graphicFrame>
        <p:nvGraphicFramePr>
          <p:cNvPr id="2" name="Tabel 2">
            <a:extLst>
              <a:ext uri="{FF2B5EF4-FFF2-40B4-BE49-F238E27FC236}">
                <a16:creationId xmlns:a16="http://schemas.microsoft.com/office/drawing/2014/main" id="{B75C55BD-1F9B-485D-81F0-85DCC7A6A55E}"/>
              </a:ext>
            </a:extLst>
          </p:cNvPr>
          <p:cNvGraphicFramePr>
            <a:graphicFrameLocks noGrp="1"/>
          </p:cNvGraphicFramePr>
          <p:nvPr>
            <p:ph idx="1"/>
            <p:extLst>
              <p:ext uri="{D42A27DB-BD31-4B8C-83A1-F6EECF244321}">
                <p14:modId xmlns:p14="http://schemas.microsoft.com/office/powerpoint/2010/main" val="1338858993"/>
              </p:ext>
            </p:extLst>
          </p:nvPr>
        </p:nvGraphicFramePr>
        <p:xfrm>
          <a:off x="366554" y="2080800"/>
          <a:ext cx="11465084" cy="3408680"/>
        </p:xfrm>
        <a:graphic>
          <a:graphicData uri="http://schemas.openxmlformats.org/drawingml/2006/table">
            <a:tbl>
              <a:tblPr firstRow="1" bandRow="1">
                <a:tableStyleId>{5C22544A-7EE6-4342-B048-85BDC9FD1C3A}</a:tableStyleId>
              </a:tblPr>
              <a:tblGrid>
                <a:gridCol w="1769423">
                  <a:extLst>
                    <a:ext uri="{9D8B030D-6E8A-4147-A177-3AD203B41FA5}">
                      <a16:colId xmlns:a16="http://schemas.microsoft.com/office/drawing/2014/main" val="3545765717"/>
                    </a:ext>
                  </a:extLst>
                </a:gridCol>
                <a:gridCol w="1290054">
                  <a:extLst>
                    <a:ext uri="{9D8B030D-6E8A-4147-A177-3AD203B41FA5}">
                      <a16:colId xmlns:a16="http://schemas.microsoft.com/office/drawing/2014/main" val="125667616"/>
                    </a:ext>
                  </a:extLst>
                </a:gridCol>
                <a:gridCol w="1383475">
                  <a:extLst>
                    <a:ext uri="{9D8B030D-6E8A-4147-A177-3AD203B41FA5}">
                      <a16:colId xmlns:a16="http://schemas.microsoft.com/office/drawing/2014/main" val="2322090299"/>
                    </a:ext>
                  </a:extLst>
                </a:gridCol>
                <a:gridCol w="1282536">
                  <a:extLst>
                    <a:ext uri="{9D8B030D-6E8A-4147-A177-3AD203B41FA5}">
                      <a16:colId xmlns:a16="http://schemas.microsoft.com/office/drawing/2014/main" val="3862408265"/>
                    </a:ext>
                  </a:extLst>
                </a:gridCol>
                <a:gridCol w="1448789">
                  <a:extLst>
                    <a:ext uri="{9D8B030D-6E8A-4147-A177-3AD203B41FA5}">
                      <a16:colId xmlns:a16="http://schemas.microsoft.com/office/drawing/2014/main" val="999237164"/>
                    </a:ext>
                  </a:extLst>
                </a:gridCol>
                <a:gridCol w="1288473">
                  <a:extLst>
                    <a:ext uri="{9D8B030D-6E8A-4147-A177-3AD203B41FA5}">
                      <a16:colId xmlns:a16="http://schemas.microsoft.com/office/drawing/2014/main" val="2550167187"/>
                    </a:ext>
                  </a:extLst>
                </a:gridCol>
                <a:gridCol w="1401288">
                  <a:extLst>
                    <a:ext uri="{9D8B030D-6E8A-4147-A177-3AD203B41FA5}">
                      <a16:colId xmlns:a16="http://schemas.microsoft.com/office/drawing/2014/main" val="2882971820"/>
                    </a:ext>
                  </a:extLst>
                </a:gridCol>
                <a:gridCol w="1601046">
                  <a:extLst>
                    <a:ext uri="{9D8B030D-6E8A-4147-A177-3AD203B41FA5}">
                      <a16:colId xmlns:a16="http://schemas.microsoft.com/office/drawing/2014/main" val="3944114970"/>
                    </a:ext>
                  </a:extLst>
                </a:gridCol>
              </a:tblGrid>
              <a:tr h="370840">
                <a:tc>
                  <a:txBody>
                    <a:bodyPr/>
                    <a:lstStyle/>
                    <a:p>
                      <a:endParaRPr lang="da-DK" dirty="0"/>
                    </a:p>
                  </a:txBody>
                  <a:tcPr/>
                </a:tc>
                <a:tc>
                  <a:txBody>
                    <a:bodyPr/>
                    <a:lstStyle/>
                    <a:p>
                      <a:r>
                        <a:rPr lang="da-DK" dirty="0">
                          <a:latin typeface="Arial" panose="020B0604020202020204" pitchFamily="34" charset="0"/>
                          <a:cs typeface="Arial" panose="020B0604020202020204" pitchFamily="34" charset="0"/>
                        </a:rPr>
                        <a:t>1.4.2021</a:t>
                      </a:r>
                    </a:p>
                  </a:txBody>
                  <a:tcPr/>
                </a:tc>
                <a:tc>
                  <a:txBody>
                    <a:bodyPr/>
                    <a:lstStyle/>
                    <a:p>
                      <a:r>
                        <a:rPr lang="da-DK" dirty="0">
                          <a:latin typeface="Arial" panose="020B0604020202020204" pitchFamily="34" charset="0"/>
                          <a:cs typeface="Arial" panose="020B0604020202020204" pitchFamily="34" charset="0"/>
                        </a:rPr>
                        <a:t>1.10.2021</a:t>
                      </a:r>
                    </a:p>
                  </a:txBody>
                  <a:tcPr/>
                </a:tc>
                <a:tc>
                  <a:txBody>
                    <a:bodyPr/>
                    <a:lstStyle/>
                    <a:p>
                      <a:r>
                        <a:rPr lang="da-DK" dirty="0">
                          <a:latin typeface="Arial" panose="020B0604020202020204" pitchFamily="34" charset="0"/>
                          <a:cs typeface="Arial" panose="020B0604020202020204" pitchFamily="34" charset="0"/>
                        </a:rPr>
                        <a:t>1.4.2022</a:t>
                      </a:r>
                    </a:p>
                  </a:txBody>
                  <a:tcPr/>
                </a:tc>
                <a:tc>
                  <a:txBody>
                    <a:bodyPr/>
                    <a:lstStyle/>
                    <a:p>
                      <a:r>
                        <a:rPr lang="da-DK" dirty="0">
                          <a:latin typeface="Arial" panose="020B0604020202020204" pitchFamily="34" charset="0"/>
                          <a:cs typeface="Arial" panose="020B0604020202020204" pitchFamily="34" charset="0"/>
                        </a:rPr>
                        <a:t>1.10.2022</a:t>
                      </a:r>
                    </a:p>
                  </a:txBody>
                  <a:tcPr/>
                </a:tc>
                <a:tc>
                  <a:txBody>
                    <a:bodyPr/>
                    <a:lstStyle/>
                    <a:p>
                      <a:r>
                        <a:rPr lang="da-DK" dirty="0">
                          <a:latin typeface="Arial" panose="020B0604020202020204" pitchFamily="34" charset="0"/>
                          <a:cs typeface="Arial" panose="020B0604020202020204" pitchFamily="34" charset="0"/>
                        </a:rPr>
                        <a:t>1.4.2023</a:t>
                      </a:r>
                    </a:p>
                  </a:txBody>
                  <a:tcPr/>
                </a:tc>
                <a:tc>
                  <a:txBody>
                    <a:bodyPr/>
                    <a:lstStyle/>
                    <a:p>
                      <a:r>
                        <a:rPr lang="da-DK" dirty="0">
                          <a:latin typeface="Arial" panose="020B0604020202020204" pitchFamily="34" charset="0"/>
                          <a:cs typeface="Arial" panose="020B0604020202020204" pitchFamily="34" charset="0"/>
                        </a:rPr>
                        <a:t>1.10.2023</a:t>
                      </a:r>
                    </a:p>
                  </a:txBody>
                  <a:tcPr/>
                </a:tc>
                <a:tc>
                  <a:txBody>
                    <a:bodyPr/>
                    <a:lstStyle/>
                    <a:p>
                      <a:r>
                        <a:rPr lang="da-DK" dirty="0">
                          <a:latin typeface="Arial" panose="020B0604020202020204" pitchFamily="34" charset="0"/>
                          <a:cs typeface="Arial" panose="020B0604020202020204" pitchFamily="34" charset="0"/>
                        </a:rPr>
                        <a:t>I alt</a:t>
                      </a:r>
                    </a:p>
                  </a:txBody>
                  <a:tcPr/>
                </a:tc>
                <a:extLst>
                  <a:ext uri="{0D108BD9-81ED-4DB2-BD59-A6C34878D82A}">
                    <a16:rowId xmlns:a16="http://schemas.microsoft.com/office/drawing/2014/main" val="3135353473"/>
                  </a:ext>
                </a:extLst>
              </a:tr>
              <a:tr h="370840">
                <a:tc>
                  <a:txBody>
                    <a:bodyPr/>
                    <a:lstStyle/>
                    <a:p>
                      <a:r>
                        <a:rPr lang="da-DK" sz="1400" dirty="0">
                          <a:latin typeface="Arial" panose="020B0604020202020204" pitchFamily="34" charset="0"/>
                          <a:cs typeface="Arial" panose="020B0604020202020204" pitchFamily="34" charset="0"/>
                        </a:rPr>
                        <a:t>Generelle lønforbedringer</a:t>
                      </a:r>
                    </a:p>
                  </a:txBody>
                  <a:tcPr/>
                </a:tc>
                <a:tc>
                  <a:txBody>
                    <a:bodyPr/>
                    <a:lstStyle/>
                    <a:p>
                      <a:r>
                        <a:rPr lang="da-DK" sz="1400" dirty="0">
                          <a:latin typeface="Arial" panose="020B0604020202020204" pitchFamily="34" charset="0"/>
                          <a:cs typeface="Arial" panose="020B0604020202020204" pitchFamily="34" charset="0"/>
                        </a:rPr>
                        <a:t>1,00</a:t>
                      </a:r>
                    </a:p>
                  </a:txBody>
                  <a:tcPr/>
                </a:tc>
                <a:tc>
                  <a:txBody>
                    <a:bodyPr/>
                    <a:lstStyle/>
                    <a:p>
                      <a:r>
                        <a:rPr lang="da-DK" sz="1400" dirty="0">
                          <a:latin typeface="Arial" panose="020B0604020202020204" pitchFamily="34" charset="0"/>
                          <a:cs typeface="Arial" panose="020B0604020202020204" pitchFamily="34" charset="0"/>
                        </a:rPr>
                        <a:t>1,01</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1,90</a:t>
                      </a:r>
                    </a:p>
                  </a:txBody>
                  <a:tcPr/>
                </a:tc>
                <a:tc>
                  <a:txBody>
                    <a:bodyPr/>
                    <a:lstStyle/>
                    <a:p>
                      <a:r>
                        <a:rPr lang="da-DK" sz="1400" dirty="0">
                          <a:latin typeface="Arial" panose="020B0604020202020204" pitchFamily="34" charset="0"/>
                          <a:cs typeface="Arial" panose="020B0604020202020204" pitchFamily="34" charset="0"/>
                        </a:rPr>
                        <a:t>0,30</a:t>
                      </a:r>
                    </a:p>
                  </a:txBody>
                  <a:tcPr/>
                </a:tc>
                <a:tc>
                  <a:txBody>
                    <a:bodyPr/>
                    <a:lstStyle/>
                    <a:p>
                      <a:r>
                        <a:rPr lang="da-DK" sz="1400" dirty="0">
                          <a:latin typeface="Arial" panose="020B0604020202020204" pitchFamily="34" charset="0"/>
                          <a:cs typeface="Arial" panose="020B0604020202020204" pitchFamily="34" charset="0"/>
                        </a:rPr>
                        <a:t>0,81</a:t>
                      </a:r>
                    </a:p>
                  </a:txBody>
                  <a:tcPr/>
                </a:tc>
                <a:tc>
                  <a:txBody>
                    <a:bodyPr/>
                    <a:lstStyle/>
                    <a:p>
                      <a:r>
                        <a:rPr lang="da-DK" sz="1400" dirty="0">
                          <a:latin typeface="Arial" panose="020B0604020202020204" pitchFamily="34" charset="0"/>
                          <a:cs typeface="Arial" panose="020B0604020202020204" pitchFamily="34" charset="0"/>
                        </a:rPr>
                        <a:t>5,02</a:t>
                      </a:r>
                    </a:p>
                  </a:txBody>
                  <a:tcPr/>
                </a:tc>
                <a:extLst>
                  <a:ext uri="{0D108BD9-81ED-4DB2-BD59-A6C34878D82A}">
                    <a16:rowId xmlns:a16="http://schemas.microsoft.com/office/drawing/2014/main" val="691861928"/>
                  </a:ext>
                </a:extLst>
              </a:tr>
              <a:tr h="370840">
                <a:tc>
                  <a:txBody>
                    <a:bodyPr/>
                    <a:lstStyle/>
                    <a:p>
                      <a:r>
                        <a:rPr lang="da-DK" sz="1400" dirty="0">
                          <a:latin typeface="Arial" panose="020B0604020202020204" pitchFamily="34" charset="0"/>
                          <a:cs typeface="Arial" panose="020B0604020202020204" pitchFamily="34" charset="0"/>
                        </a:rPr>
                        <a:t>Udmøntning fra reguleringsordning</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- 0,21</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0,30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0,18</a:t>
                      </a:r>
                    </a:p>
                  </a:txBody>
                  <a:tcPr/>
                </a:tc>
                <a:tc>
                  <a:txBody>
                    <a:bodyPr/>
                    <a:lstStyle/>
                    <a:p>
                      <a:r>
                        <a:rPr lang="da-DK" sz="1400" dirty="0">
                          <a:latin typeface="Arial" panose="020B0604020202020204" pitchFamily="34" charset="0"/>
                          <a:cs typeface="Arial" panose="020B0604020202020204" pitchFamily="34" charset="0"/>
                        </a:rPr>
                        <a:t>0,27</a:t>
                      </a:r>
                    </a:p>
                  </a:txBody>
                  <a:tcPr/>
                </a:tc>
                <a:extLst>
                  <a:ext uri="{0D108BD9-81ED-4DB2-BD59-A6C34878D82A}">
                    <a16:rowId xmlns:a16="http://schemas.microsoft.com/office/drawing/2014/main" val="4078000420"/>
                  </a:ext>
                </a:extLst>
              </a:tr>
              <a:tr h="370840">
                <a:tc>
                  <a:txBody>
                    <a:bodyPr/>
                    <a:lstStyle/>
                    <a:p>
                      <a:r>
                        <a:rPr lang="da-DK" sz="1400" dirty="0">
                          <a:latin typeface="Arial" panose="020B0604020202020204" pitchFamily="34" charset="0"/>
                          <a:cs typeface="Arial" panose="020B0604020202020204" pitchFamily="34" charset="0"/>
                        </a:rPr>
                        <a:t>Forbedringer i alt</a:t>
                      </a:r>
                    </a:p>
                  </a:txBody>
                  <a:tcPr/>
                </a:tc>
                <a:tc>
                  <a:txBody>
                    <a:bodyPr/>
                    <a:lstStyle/>
                    <a:p>
                      <a:r>
                        <a:rPr lang="da-DK" sz="1400" dirty="0">
                          <a:latin typeface="Arial" panose="020B0604020202020204" pitchFamily="34" charset="0"/>
                          <a:cs typeface="Arial" panose="020B0604020202020204" pitchFamily="34" charset="0"/>
                        </a:rPr>
                        <a:t>1,00</a:t>
                      </a:r>
                    </a:p>
                  </a:txBody>
                  <a:tcPr/>
                </a:tc>
                <a:tc>
                  <a:txBody>
                    <a:bodyPr/>
                    <a:lstStyle/>
                    <a:p>
                      <a:r>
                        <a:rPr lang="da-DK" sz="1400" dirty="0">
                          <a:latin typeface="Arial" panose="020B0604020202020204" pitchFamily="34" charset="0"/>
                          <a:cs typeface="Arial" panose="020B0604020202020204" pitchFamily="34" charset="0"/>
                        </a:rPr>
                        <a:t>0,80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2,20</a:t>
                      </a:r>
                    </a:p>
                  </a:txBody>
                  <a:tcPr/>
                </a:tc>
                <a:tc>
                  <a:txBody>
                    <a:bodyPr/>
                    <a:lstStyle/>
                    <a:p>
                      <a:r>
                        <a:rPr lang="da-DK" sz="1400" dirty="0">
                          <a:latin typeface="Arial" panose="020B0604020202020204" pitchFamily="34" charset="0"/>
                          <a:cs typeface="Arial" panose="020B0604020202020204" pitchFamily="34" charset="0"/>
                        </a:rPr>
                        <a:t>0,30</a:t>
                      </a:r>
                    </a:p>
                  </a:txBody>
                  <a:tcPr/>
                </a:tc>
                <a:tc>
                  <a:txBody>
                    <a:bodyPr/>
                    <a:lstStyle/>
                    <a:p>
                      <a:r>
                        <a:rPr lang="da-DK" sz="1400" dirty="0">
                          <a:latin typeface="Arial" panose="020B0604020202020204" pitchFamily="34" charset="0"/>
                          <a:cs typeface="Arial" panose="020B0604020202020204" pitchFamily="34" charset="0"/>
                        </a:rPr>
                        <a:t>0,99</a:t>
                      </a:r>
                    </a:p>
                  </a:txBody>
                  <a:tcPr/>
                </a:tc>
                <a:tc>
                  <a:txBody>
                    <a:bodyPr/>
                    <a:lstStyle/>
                    <a:p>
                      <a:r>
                        <a:rPr lang="da-DK" sz="1400" dirty="0">
                          <a:latin typeface="Arial" panose="020B0604020202020204" pitchFamily="34" charset="0"/>
                          <a:cs typeface="Arial" panose="020B0604020202020204" pitchFamily="34" charset="0"/>
                        </a:rPr>
                        <a:t>5,29</a:t>
                      </a:r>
                    </a:p>
                  </a:txBody>
                  <a:tcPr/>
                </a:tc>
                <a:extLst>
                  <a:ext uri="{0D108BD9-81ED-4DB2-BD59-A6C34878D82A}">
                    <a16:rowId xmlns:a16="http://schemas.microsoft.com/office/drawing/2014/main" val="768486602"/>
                  </a:ext>
                </a:extLst>
              </a:tr>
              <a:tr h="370840">
                <a:tc>
                  <a:txBody>
                    <a:bodyPr/>
                    <a:lstStyle/>
                    <a:p>
                      <a:r>
                        <a:rPr lang="da-DK" sz="1400" dirty="0">
                          <a:latin typeface="Arial" panose="020B0604020202020204" pitchFamily="34" charset="0"/>
                          <a:cs typeface="Arial" panose="020B0604020202020204" pitchFamily="34" charset="0"/>
                        </a:rPr>
                        <a:t>Særlige formål</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0,65</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0,65</a:t>
                      </a:r>
                    </a:p>
                  </a:txBody>
                  <a:tcPr/>
                </a:tc>
                <a:extLst>
                  <a:ext uri="{0D108BD9-81ED-4DB2-BD59-A6C34878D82A}">
                    <a16:rowId xmlns:a16="http://schemas.microsoft.com/office/drawing/2014/main" val="3603676242"/>
                  </a:ext>
                </a:extLst>
              </a:tr>
              <a:tr h="370840">
                <a:tc>
                  <a:txBody>
                    <a:bodyPr/>
                    <a:lstStyle/>
                    <a:p>
                      <a:r>
                        <a:rPr lang="da-DK" sz="1400" dirty="0">
                          <a:latin typeface="Arial" panose="020B0604020202020204" pitchFamily="34" charset="0"/>
                          <a:cs typeface="Arial" panose="020B0604020202020204" pitchFamily="34" charset="0"/>
                        </a:rPr>
                        <a:t>Samlede forbedringer i alt</a:t>
                      </a:r>
                    </a:p>
                  </a:txBody>
                  <a:tcPr/>
                </a:tc>
                <a:tc>
                  <a:txBody>
                    <a:bodyPr/>
                    <a:lstStyle/>
                    <a:p>
                      <a:r>
                        <a:rPr lang="da-DK" sz="1400" dirty="0">
                          <a:latin typeface="Arial" panose="020B0604020202020204" pitchFamily="34" charset="0"/>
                          <a:cs typeface="Arial" panose="020B0604020202020204" pitchFamily="34" charset="0"/>
                        </a:rPr>
                        <a:t>1,00</a:t>
                      </a:r>
                    </a:p>
                  </a:txBody>
                  <a:tcPr/>
                </a:tc>
                <a:tc>
                  <a:txBody>
                    <a:bodyPr/>
                    <a:lstStyle/>
                    <a:p>
                      <a:r>
                        <a:rPr lang="da-DK" sz="1400" dirty="0">
                          <a:latin typeface="Arial" panose="020B0604020202020204" pitchFamily="34" charset="0"/>
                          <a:cs typeface="Arial" panose="020B0604020202020204" pitchFamily="34" charset="0"/>
                        </a:rPr>
                        <a:t>0,80</a:t>
                      </a:r>
                    </a:p>
                  </a:txBody>
                  <a:tcPr/>
                </a:tc>
                <a:tc>
                  <a:txBody>
                    <a:bodyPr/>
                    <a:lstStyle/>
                    <a:p>
                      <a:r>
                        <a:rPr lang="da-DK" sz="1400" dirty="0">
                          <a:latin typeface="Arial" panose="020B0604020202020204" pitchFamily="34" charset="0"/>
                          <a:cs typeface="Arial" panose="020B0604020202020204" pitchFamily="34" charset="0"/>
                        </a:rPr>
                        <a:t>0,65</a:t>
                      </a:r>
                    </a:p>
                  </a:txBody>
                  <a:tcPr/>
                </a:tc>
                <a:tc>
                  <a:txBody>
                    <a:bodyPr/>
                    <a:lstStyle/>
                    <a:p>
                      <a:r>
                        <a:rPr lang="da-DK" sz="1400" dirty="0">
                          <a:latin typeface="Arial" panose="020B0604020202020204" pitchFamily="34" charset="0"/>
                          <a:cs typeface="Arial" panose="020B0604020202020204" pitchFamily="34" charset="0"/>
                        </a:rPr>
                        <a:t>2,20</a:t>
                      </a:r>
                    </a:p>
                  </a:txBody>
                  <a:tcPr/>
                </a:tc>
                <a:tc>
                  <a:txBody>
                    <a:bodyPr/>
                    <a:lstStyle/>
                    <a:p>
                      <a:r>
                        <a:rPr lang="da-DK" sz="1400" dirty="0">
                          <a:latin typeface="Arial" panose="020B0604020202020204" pitchFamily="34" charset="0"/>
                          <a:cs typeface="Arial" panose="020B0604020202020204" pitchFamily="34" charset="0"/>
                        </a:rPr>
                        <a:t>0,30</a:t>
                      </a:r>
                    </a:p>
                  </a:txBody>
                  <a:tcPr/>
                </a:tc>
                <a:tc>
                  <a:txBody>
                    <a:bodyPr/>
                    <a:lstStyle/>
                    <a:p>
                      <a:r>
                        <a:rPr lang="da-DK" sz="1400" dirty="0">
                          <a:latin typeface="Arial" panose="020B0604020202020204" pitchFamily="34" charset="0"/>
                          <a:cs typeface="Arial" panose="020B0604020202020204" pitchFamily="34" charset="0"/>
                        </a:rPr>
                        <a:t>0,99</a:t>
                      </a:r>
                    </a:p>
                  </a:txBody>
                  <a:tcPr/>
                </a:tc>
                <a:tc>
                  <a:txBody>
                    <a:bodyPr/>
                    <a:lstStyle/>
                    <a:p>
                      <a:r>
                        <a:rPr lang="da-DK" sz="1400" dirty="0">
                          <a:latin typeface="Arial" panose="020B0604020202020204" pitchFamily="34" charset="0"/>
                          <a:cs typeface="Arial" panose="020B0604020202020204" pitchFamily="34" charset="0"/>
                        </a:rPr>
                        <a:t>5,94</a:t>
                      </a:r>
                    </a:p>
                  </a:txBody>
                  <a:tcPr/>
                </a:tc>
                <a:extLst>
                  <a:ext uri="{0D108BD9-81ED-4DB2-BD59-A6C34878D82A}">
                    <a16:rowId xmlns:a16="http://schemas.microsoft.com/office/drawing/2014/main" val="1975367740"/>
                  </a:ext>
                </a:extLst>
              </a:tr>
              <a:tr h="370840">
                <a:tc>
                  <a:txBody>
                    <a:bodyPr/>
                    <a:lstStyle/>
                    <a:p>
                      <a:r>
                        <a:rPr lang="da-DK" sz="1400" dirty="0">
                          <a:latin typeface="Arial" panose="020B0604020202020204" pitchFamily="34" charset="0"/>
                          <a:cs typeface="Arial" panose="020B0604020202020204" pitchFamily="34" charset="0"/>
                        </a:rPr>
                        <a:t>Reststigning</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0,20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0,20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0,20</a:t>
                      </a:r>
                    </a:p>
                  </a:txBody>
                  <a:tcPr/>
                </a:tc>
                <a:tc>
                  <a:txBody>
                    <a:bodyPr/>
                    <a:lstStyle/>
                    <a:p>
                      <a:r>
                        <a:rPr lang="da-DK" sz="1400" dirty="0">
                          <a:latin typeface="Arial" panose="020B0604020202020204" pitchFamily="34" charset="0"/>
                          <a:cs typeface="Arial" panose="020B0604020202020204" pitchFamily="34" charset="0"/>
                        </a:rPr>
                        <a:t>0,60</a:t>
                      </a:r>
                    </a:p>
                  </a:txBody>
                  <a:tcPr/>
                </a:tc>
                <a:extLst>
                  <a:ext uri="{0D108BD9-81ED-4DB2-BD59-A6C34878D82A}">
                    <a16:rowId xmlns:a16="http://schemas.microsoft.com/office/drawing/2014/main" val="3450454020"/>
                  </a:ext>
                </a:extLst>
              </a:tr>
              <a:tr h="370840">
                <a:tc>
                  <a:txBody>
                    <a:bodyPr/>
                    <a:lstStyle/>
                    <a:p>
                      <a:r>
                        <a:rPr lang="da-DK" sz="1400" dirty="0">
                          <a:latin typeface="Arial" panose="020B0604020202020204" pitchFamily="34" charset="0"/>
                          <a:cs typeface="Arial" panose="020B0604020202020204" pitchFamily="34" charset="0"/>
                        </a:rPr>
                        <a:t>Samlet ramme</a:t>
                      </a:r>
                    </a:p>
                  </a:txBody>
                  <a:tcPr/>
                </a:tc>
                <a:tc>
                  <a:txBody>
                    <a:bodyPr/>
                    <a:lstStyle/>
                    <a:p>
                      <a:r>
                        <a:rPr lang="da-DK" sz="1400" dirty="0">
                          <a:latin typeface="Arial" panose="020B0604020202020204" pitchFamily="34" charset="0"/>
                          <a:cs typeface="Arial" panose="020B0604020202020204" pitchFamily="34" charset="0"/>
                        </a:rPr>
                        <a:t>1,00</a:t>
                      </a:r>
                    </a:p>
                  </a:txBody>
                  <a:tcPr/>
                </a:tc>
                <a:tc>
                  <a:txBody>
                    <a:bodyPr/>
                    <a:lstStyle/>
                    <a:p>
                      <a:r>
                        <a:rPr lang="da-DK" sz="1400" dirty="0">
                          <a:latin typeface="Arial" panose="020B0604020202020204" pitchFamily="34" charset="0"/>
                          <a:cs typeface="Arial" panose="020B0604020202020204" pitchFamily="34" charset="0"/>
                        </a:rPr>
                        <a:t>1,00</a:t>
                      </a:r>
                    </a:p>
                  </a:txBody>
                  <a:tcPr/>
                </a:tc>
                <a:tc>
                  <a:txBody>
                    <a:bodyPr/>
                    <a:lstStyle/>
                    <a:p>
                      <a:r>
                        <a:rPr lang="da-DK" sz="1400" dirty="0">
                          <a:latin typeface="Arial" panose="020B0604020202020204" pitchFamily="34" charset="0"/>
                          <a:cs typeface="Arial" panose="020B0604020202020204" pitchFamily="34" charset="0"/>
                        </a:rPr>
                        <a:t>0,65</a:t>
                      </a:r>
                    </a:p>
                  </a:txBody>
                  <a:tcPr/>
                </a:tc>
                <a:tc>
                  <a:txBody>
                    <a:bodyPr/>
                    <a:lstStyle/>
                    <a:p>
                      <a:r>
                        <a:rPr lang="da-DK" sz="1400" dirty="0">
                          <a:latin typeface="Arial" panose="020B0604020202020204" pitchFamily="34" charset="0"/>
                          <a:cs typeface="Arial" panose="020B0604020202020204" pitchFamily="34" charset="0"/>
                        </a:rPr>
                        <a:t>2,40</a:t>
                      </a:r>
                    </a:p>
                  </a:txBody>
                  <a:tcPr/>
                </a:tc>
                <a:tc>
                  <a:txBody>
                    <a:bodyPr/>
                    <a:lstStyle/>
                    <a:p>
                      <a:r>
                        <a:rPr lang="da-DK" sz="1400" dirty="0">
                          <a:latin typeface="Arial" panose="020B0604020202020204" pitchFamily="34" charset="0"/>
                          <a:cs typeface="Arial" panose="020B0604020202020204" pitchFamily="34" charset="0"/>
                        </a:rPr>
                        <a:t>0,30</a:t>
                      </a:r>
                    </a:p>
                  </a:txBody>
                  <a:tcPr/>
                </a:tc>
                <a:tc>
                  <a:txBody>
                    <a:bodyPr/>
                    <a:lstStyle/>
                    <a:p>
                      <a:r>
                        <a:rPr lang="da-DK" sz="1400" dirty="0">
                          <a:latin typeface="Arial" panose="020B0604020202020204" pitchFamily="34" charset="0"/>
                          <a:cs typeface="Arial" panose="020B0604020202020204" pitchFamily="34" charset="0"/>
                        </a:rPr>
                        <a:t>1,19</a:t>
                      </a:r>
                    </a:p>
                  </a:txBody>
                  <a:tcPr/>
                </a:tc>
                <a:tc>
                  <a:txBody>
                    <a:bodyPr/>
                    <a:lstStyle/>
                    <a:p>
                      <a:r>
                        <a:rPr lang="da-DK" sz="1400" dirty="0">
                          <a:latin typeface="Arial" panose="020B0604020202020204" pitchFamily="34" charset="0"/>
                          <a:cs typeface="Arial" panose="020B0604020202020204" pitchFamily="34" charset="0"/>
                        </a:rPr>
                        <a:t>6,54</a:t>
                      </a:r>
                    </a:p>
                  </a:txBody>
                  <a:tcPr/>
                </a:tc>
                <a:extLst>
                  <a:ext uri="{0D108BD9-81ED-4DB2-BD59-A6C34878D82A}">
                    <a16:rowId xmlns:a16="http://schemas.microsoft.com/office/drawing/2014/main" val="53339247"/>
                  </a:ext>
                </a:extLst>
              </a:tr>
            </a:tbl>
          </a:graphicData>
        </a:graphic>
      </p:graphicFrame>
      <p:sp>
        <p:nvSpPr>
          <p:cNvPr id="4" name="Date Placeholder 3">
            <a:extLst>
              <a:ext uri="{FF2B5EF4-FFF2-40B4-BE49-F238E27FC236}">
                <a16:creationId xmlns:a16="http://schemas.microsoft.com/office/drawing/2014/main" id="{2FE6F4D2-D2B4-479C-826F-495FB4B6B0A7}"/>
              </a:ext>
            </a:extLst>
          </p:cNvPr>
          <p:cNvSpPr>
            <a:spLocks noGrp="1"/>
          </p:cNvSpPr>
          <p:nvPr>
            <p:ph type="dt" sz="half" idx="10"/>
          </p:nvPr>
        </p:nvSpPr>
        <p:spPr>
          <a:xfrm>
            <a:off x="358775" y="360000"/>
            <a:ext cx="985838" cy="108000"/>
          </a:xfrm>
        </p:spPr>
        <p:txBody>
          <a:bodyPr/>
          <a:lstStyle/>
          <a:p>
            <a:fld id="{5FD21904-C89F-4B1E-B91F-279FFCECB770}" type="datetime2">
              <a:rPr lang="da-DK" smtClean="0"/>
              <a:pPr/>
              <a:t>17. marts 2021</a:t>
            </a:fld>
            <a:endParaRPr lang="da-DK" dirty="0"/>
          </a:p>
        </p:txBody>
      </p:sp>
      <p:sp>
        <p:nvSpPr>
          <p:cNvPr id="5" name="Footer Placeholder 4">
            <a:extLst>
              <a:ext uri="{FF2B5EF4-FFF2-40B4-BE49-F238E27FC236}">
                <a16:creationId xmlns:a16="http://schemas.microsoft.com/office/drawing/2014/main" id="{77B7BF2E-2120-4481-B07F-0E575E1D0DF2}"/>
              </a:ext>
            </a:extLst>
          </p:cNvPr>
          <p:cNvSpPr>
            <a:spLocks noGrp="1"/>
          </p:cNvSpPr>
          <p:nvPr>
            <p:ph type="ftr" sz="quarter" idx="11"/>
          </p:nvPr>
        </p:nvSpPr>
        <p:spPr>
          <a:xfrm>
            <a:off x="1344613" y="360000"/>
            <a:ext cx="1612900" cy="108000"/>
          </a:xfrm>
        </p:spPr>
        <p:txBody>
          <a:bodyPr/>
          <a:lstStyle/>
          <a:p>
            <a:endParaRPr lang="da-DK" dirty="0"/>
          </a:p>
        </p:txBody>
      </p:sp>
      <p:sp>
        <p:nvSpPr>
          <p:cNvPr id="6" name="Slide Number Placeholder 5">
            <a:extLst>
              <a:ext uri="{FF2B5EF4-FFF2-40B4-BE49-F238E27FC236}">
                <a16:creationId xmlns:a16="http://schemas.microsoft.com/office/drawing/2014/main" id="{0A101B70-0C96-458B-B055-C4D1692C96E3}"/>
              </a:ext>
            </a:extLst>
          </p:cNvPr>
          <p:cNvSpPr>
            <a:spLocks noGrp="1"/>
          </p:cNvSpPr>
          <p:nvPr>
            <p:ph type="sldNum" sz="quarter" idx="12"/>
          </p:nvPr>
        </p:nvSpPr>
        <p:spPr>
          <a:xfrm>
            <a:off x="11482438" y="6389638"/>
            <a:ext cx="349200" cy="108000"/>
          </a:xfrm>
        </p:spPr>
        <p:txBody>
          <a:bodyPr/>
          <a:lstStyle/>
          <a:p>
            <a:fld id="{23AA811B-2EBD-4900-905E-5BE206449611}" type="slidenum">
              <a:rPr lang="da-DK" smtClean="0"/>
              <a:pPr/>
              <a:t>2</a:t>
            </a:fld>
            <a:endParaRPr lang="da-DK" dirty="0"/>
          </a:p>
        </p:txBody>
      </p:sp>
      <p:sp>
        <p:nvSpPr>
          <p:cNvPr id="12" name="Text Placeholder 11">
            <a:extLst>
              <a:ext uri="{FF2B5EF4-FFF2-40B4-BE49-F238E27FC236}">
                <a16:creationId xmlns:a16="http://schemas.microsoft.com/office/drawing/2014/main" id="{BDAF3C93-9A75-4786-B6B4-A06FE1CE13C5}"/>
              </a:ext>
            </a:extLst>
          </p:cNvPr>
          <p:cNvSpPr>
            <a:spLocks noGrp="1"/>
          </p:cNvSpPr>
          <p:nvPr>
            <p:ph type="body" sz="quarter" idx="13"/>
          </p:nvPr>
        </p:nvSpPr>
        <p:spPr/>
        <p:txBody>
          <a:bodyPr/>
          <a:lstStyle/>
          <a:p>
            <a:endParaRPr lang="da-DK" dirty="0"/>
          </a:p>
        </p:txBody>
      </p:sp>
      <p:sp>
        <p:nvSpPr>
          <p:cNvPr id="3" name="Tekstfelt 2">
            <a:extLst>
              <a:ext uri="{FF2B5EF4-FFF2-40B4-BE49-F238E27FC236}">
                <a16:creationId xmlns:a16="http://schemas.microsoft.com/office/drawing/2014/main" id="{685EDA6A-EF0A-4513-8B0F-BD6A53A07EF8}"/>
              </a:ext>
            </a:extLst>
          </p:cNvPr>
          <p:cNvSpPr txBox="1"/>
          <p:nvPr/>
        </p:nvSpPr>
        <p:spPr>
          <a:xfrm>
            <a:off x="366554" y="5677469"/>
            <a:ext cx="11473200" cy="246221"/>
          </a:xfrm>
          <a:prstGeom prst="rect">
            <a:avLst/>
          </a:prstGeom>
          <a:noFill/>
        </p:spPr>
        <p:txBody>
          <a:bodyPr wrap="square" lIns="0" tIns="0" rIns="0" bIns="0" rtlCol="0">
            <a:spAutoFit/>
          </a:bodyPr>
          <a:lstStyle/>
          <a:p>
            <a:r>
              <a:rPr lang="da-DK" sz="1600" dirty="0">
                <a:latin typeface="Arial" panose="020B0604020202020204" pitchFamily="34" charset="0"/>
                <a:cs typeface="Arial" panose="020B0604020202020204" pitchFamily="34" charset="0"/>
              </a:rPr>
              <a:t>Den forventede prisudvikling i perioden er 3,95% ifølge DØR, Finansministeriet forventer en inflation på 4,4% i perioden.</a:t>
            </a:r>
          </a:p>
        </p:txBody>
      </p:sp>
    </p:spTree>
    <p:extLst>
      <p:ext uri="{BB962C8B-B14F-4D97-AF65-F5344CB8AC3E}">
        <p14:creationId xmlns:p14="http://schemas.microsoft.com/office/powerpoint/2010/main" val="165039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80D4A-E2DB-4807-AE43-CE1DFB019F8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Økonomi - fortsat</a:t>
            </a:r>
          </a:p>
        </p:txBody>
      </p:sp>
      <p:sp>
        <p:nvSpPr>
          <p:cNvPr id="3" name="Pladsholder til indhold 2">
            <a:extLst>
              <a:ext uri="{FF2B5EF4-FFF2-40B4-BE49-F238E27FC236}">
                <a16:creationId xmlns:a16="http://schemas.microsoft.com/office/drawing/2014/main" id="{0D5E2F2C-7D93-4DF6-B60D-FB2C8B8BB32E}"/>
              </a:ext>
            </a:extLst>
          </p:cNvPr>
          <p:cNvSpPr>
            <a:spLocks noGrp="1"/>
          </p:cNvSpPr>
          <p:nvPr>
            <p:ph idx="1"/>
          </p:nvPr>
        </p:nvSpPr>
        <p:spPr/>
        <p:txBody>
          <a:bodyPr/>
          <a:lstStyle/>
          <a:p>
            <a:r>
              <a:rPr lang="da-DK" dirty="0">
                <a:latin typeface="Arial" panose="020B0604020202020204" pitchFamily="34" charset="0"/>
                <a:cs typeface="Arial" panose="020B0604020202020204" pitchFamily="34" charset="0"/>
              </a:rPr>
              <a:t>Reguleringsordningen fortsætter, og den er stadig symmetrisk</a:t>
            </a:r>
          </a:p>
          <a:p>
            <a:r>
              <a:rPr lang="da-DK" dirty="0">
                <a:latin typeface="Arial" panose="020B0604020202020204" pitchFamily="34" charset="0"/>
                <a:cs typeface="Arial" panose="020B0604020202020204" pitchFamily="34" charset="0"/>
              </a:rPr>
              <a:t>Reguleringen af rådighedstillægget er genoptaget, så det reguleres på linje med alle andre løndele</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Midler til særlige formål:</a:t>
            </a:r>
          </a:p>
          <a:p>
            <a:pPr lvl="1"/>
            <a:r>
              <a:rPr lang="da-DK" dirty="0">
                <a:latin typeface="Arial" panose="020B0604020202020204" pitchFamily="34" charset="0"/>
                <a:cs typeface="Arial" panose="020B0604020202020204" pitchFamily="34" charset="0"/>
              </a:rPr>
              <a:t>Kompetencefond</a:t>
            </a:r>
          </a:p>
          <a:p>
            <a:pPr lvl="1"/>
            <a:r>
              <a:rPr lang="da-DK" dirty="0">
                <a:latin typeface="Arial" panose="020B0604020202020204" pitchFamily="34" charset="0"/>
                <a:cs typeface="Arial" panose="020B0604020202020204" pitchFamily="34" charset="0"/>
              </a:rPr>
              <a:t>Sorgorlov, ret til orlov med løn i op til 26 uger til begge forældre</a:t>
            </a:r>
          </a:p>
          <a:p>
            <a:pPr lvl="1"/>
            <a:r>
              <a:rPr lang="da-DK" dirty="0">
                <a:latin typeface="Arial" panose="020B0604020202020204" pitchFamily="34" charset="0"/>
                <a:cs typeface="Arial" panose="020B0604020202020204" pitchFamily="34" charset="0"/>
              </a:rPr>
              <a:t>Bachelorers sluttrin hæves fra trin 5 til 6</a:t>
            </a:r>
          </a:p>
          <a:p>
            <a:pPr lvl="1"/>
            <a:r>
              <a:rPr lang="da-DK" dirty="0">
                <a:latin typeface="Arial" panose="020B0604020202020204" pitchFamily="34" charset="0"/>
                <a:cs typeface="Arial" panose="020B0604020202020204" pitchFamily="34" charset="0"/>
              </a:rPr>
              <a:t>Fortsættelse af lederuddannelse i psykisk arbejdsmiljø</a:t>
            </a:r>
          </a:p>
          <a:p>
            <a:pPr lvl="1"/>
            <a:r>
              <a:rPr lang="da-DK" dirty="0">
                <a:latin typeface="Arial" panose="020B0604020202020204" pitchFamily="34" charset="0"/>
                <a:cs typeface="Arial" panose="020B0604020202020204" pitchFamily="34" charset="0"/>
              </a:rPr>
              <a:t>Alle sluttrin forhøjes</a:t>
            </a:r>
          </a:p>
          <a:p>
            <a:pPr lvl="1"/>
            <a:r>
              <a:rPr lang="da-DK" dirty="0">
                <a:latin typeface="Arial" panose="020B0604020202020204" pitchFamily="34" charset="0"/>
                <a:cs typeface="Arial" panose="020B0604020202020204" pitchFamily="34" charset="0"/>
              </a:rPr>
              <a:t>Pensionsprocenten løftes med 0,15% </a:t>
            </a:r>
          </a:p>
          <a:p>
            <a:pPr marL="0" indent="0">
              <a:buNone/>
            </a:pPr>
            <a:endParaRPr lang="da-DK" dirty="0">
              <a:latin typeface="Arial" panose="020B0604020202020204" pitchFamily="34" charset="0"/>
              <a:cs typeface="Arial" panose="020B0604020202020204" pitchFamily="34" charset="0"/>
            </a:endParaRPr>
          </a:p>
        </p:txBody>
      </p:sp>
      <p:sp>
        <p:nvSpPr>
          <p:cNvPr id="8" name="Pladsholder til tekst 7">
            <a:extLst>
              <a:ext uri="{FF2B5EF4-FFF2-40B4-BE49-F238E27FC236}">
                <a16:creationId xmlns:a16="http://schemas.microsoft.com/office/drawing/2014/main" id="{F8B68DC8-0869-45BE-8081-850245F0205D}"/>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AD70BB6B-094E-457B-9F27-B910C2FE2668}"/>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34654016-C8C7-4BE9-8C6F-056A6D5C117D}"/>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74445CEB-4218-4455-BA3D-65B1AD2BA6E5}"/>
              </a:ext>
            </a:extLst>
          </p:cNvPr>
          <p:cNvSpPr>
            <a:spLocks noGrp="1"/>
          </p:cNvSpPr>
          <p:nvPr>
            <p:ph type="sldNum" sz="quarter" idx="12"/>
          </p:nvPr>
        </p:nvSpPr>
        <p:spPr/>
        <p:txBody>
          <a:bodyPr/>
          <a:lstStyle/>
          <a:p>
            <a:fld id="{23AA811B-2EBD-4900-905E-5BE206449611}" type="slidenum">
              <a:rPr lang="da-DK" smtClean="0"/>
              <a:t>3</a:t>
            </a:fld>
            <a:endParaRPr lang="da-DK" dirty="0"/>
          </a:p>
        </p:txBody>
      </p:sp>
      <p:pic>
        <p:nvPicPr>
          <p:cNvPr id="1026" name="Picture 2" descr="Tjen penge: 10 måder at få hurtige penge på ▷ Tjek vores guide 2020 ✓">
            <a:extLst>
              <a:ext uri="{FF2B5EF4-FFF2-40B4-BE49-F238E27FC236}">
                <a16:creationId xmlns:a16="http://schemas.microsoft.com/office/drawing/2014/main" id="{0AC0AE17-1DAF-4D3A-8011-359539B7F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555" y="2833414"/>
            <a:ext cx="4578083" cy="280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5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80D4A-E2DB-4807-AE43-CE1DFB019F84}"/>
              </a:ext>
            </a:extLst>
          </p:cNvPr>
          <p:cNvSpPr>
            <a:spLocks noGrp="1"/>
          </p:cNvSpPr>
          <p:nvPr>
            <p:ph type="title"/>
          </p:nvPr>
        </p:nvSpPr>
        <p:spPr>
          <a:xfrm>
            <a:off x="423636" y="802800"/>
            <a:ext cx="11473200" cy="1278000"/>
          </a:xfrm>
        </p:spPr>
        <p:txBody>
          <a:bodyPr/>
          <a:lstStyle/>
          <a:p>
            <a:r>
              <a:rPr lang="da-DK" dirty="0">
                <a:latin typeface="Arial" panose="020B0604020202020204" pitchFamily="34" charset="0"/>
                <a:cs typeface="Arial" panose="020B0604020202020204" pitchFamily="34" charset="0"/>
              </a:rPr>
              <a:t>Økonomi – forhøjelse af sluttrin</a:t>
            </a:r>
          </a:p>
        </p:txBody>
      </p:sp>
      <p:sp>
        <p:nvSpPr>
          <p:cNvPr id="3" name="Pladsholder til indhold 2">
            <a:extLst>
              <a:ext uri="{FF2B5EF4-FFF2-40B4-BE49-F238E27FC236}">
                <a16:creationId xmlns:a16="http://schemas.microsoft.com/office/drawing/2014/main" id="{0D5E2F2C-7D93-4DF6-B60D-FB2C8B8BB32E}"/>
              </a:ext>
            </a:extLst>
          </p:cNvPr>
          <p:cNvSpPr>
            <a:spLocks noGrp="1"/>
          </p:cNvSpPr>
          <p:nvPr>
            <p:ph idx="1"/>
          </p:nvPr>
        </p:nvSpPr>
        <p:spPr/>
        <p:txBody>
          <a:bodyPr/>
          <a:lstStyle/>
          <a:p>
            <a:pPr marL="0" indent="0">
              <a:buNone/>
            </a:pPr>
            <a:r>
              <a:rPr lang="da-DK" dirty="0">
                <a:latin typeface="Arial" panose="020B0604020202020204" pitchFamily="34" charset="0"/>
                <a:cs typeface="Arial" panose="020B0604020202020204" pitchFamily="34" charset="0"/>
              </a:rPr>
              <a:t>Årlige forbedringer i 1. oktober 2020-niveau</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Trin 7, kr. 1.441,-</a:t>
            </a:r>
          </a:p>
          <a:p>
            <a:r>
              <a:rPr lang="da-DK" dirty="0">
                <a:latin typeface="Arial" panose="020B0604020202020204" pitchFamily="34" charset="0"/>
                <a:cs typeface="Arial" panose="020B0604020202020204" pitchFamily="34" charset="0"/>
              </a:rPr>
              <a:t>Trin 8, kr. 1.538,-</a:t>
            </a:r>
          </a:p>
          <a:p>
            <a:r>
              <a:rPr lang="da-DK" dirty="0">
                <a:latin typeface="Arial" panose="020B0604020202020204" pitchFamily="34" charset="0"/>
                <a:cs typeface="Arial" panose="020B0604020202020204" pitchFamily="34" charset="0"/>
              </a:rPr>
              <a:t>Specialkonsulent, kr. 1.931</a:t>
            </a:r>
          </a:p>
          <a:p>
            <a:r>
              <a:rPr lang="da-DK" dirty="0">
                <a:latin typeface="Arial" panose="020B0604020202020204" pitchFamily="34" charset="0"/>
                <a:cs typeface="Arial" panose="020B0604020202020204" pitchFamily="34" charset="0"/>
              </a:rPr>
              <a:t>Chefkonsulent, kr. 2.075</a:t>
            </a:r>
          </a:p>
          <a:p>
            <a:endParaRPr lang="da-DK" dirty="0">
              <a:latin typeface="Arial" panose="020B0604020202020204" pitchFamily="34" charset="0"/>
              <a:cs typeface="Arial" panose="020B0604020202020204" pitchFamily="34" charset="0"/>
            </a:endParaRPr>
          </a:p>
          <a:p>
            <a:pPr marL="0" indent="0">
              <a:buNone/>
            </a:pPr>
            <a:r>
              <a:rPr lang="da-DK" dirty="0">
                <a:latin typeface="Arial" panose="020B0604020202020204" pitchFamily="34" charset="0"/>
                <a:cs typeface="Arial" panose="020B0604020202020204" pitchFamily="34" charset="0"/>
              </a:rPr>
              <a:t>Sluttrinnene forbedres 1. april 2022</a:t>
            </a:r>
          </a:p>
          <a:p>
            <a:pPr marL="0" indent="0">
              <a:buNone/>
            </a:pPr>
            <a:endParaRPr lang="da-DK" dirty="0">
              <a:latin typeface="Arial" panose="020B0604020202020204" pitchFamily="34" charset="0"/>
              <a:cs typeface="Arial" panose="020B0604020202020204" pitchFamily="34" charset="0"/>
            </a:endParaRPr>
          </a:p>
          <a:p>
            <a:pPr marL="0" indent="0">
              <a:buNone/>
            </a:pPr>
            <a:r>
              <a:rPr lang="da-DK" dirty="0">
                <a:latin typeface="Arial" panose="020B0604020202020204" pitchFamily="34" charset="0"/>
                <a:cs typeface="Arial" panose="020B0604020202020204" pitchFamily="34" charset="0"/>
              </a:rPr>
              <a:t>Bachelorernes ændrede sluttrin fra 5 til 6 giver en årlig forbedring på kr. 18.079,- </a:t>
            </a:r>
          </a:p>
          <a:p>
            <a:pPr marL="0" indent="0">
              <a:buNone/>
            </a:pPr>
            <a:endParaRPr lang="da-DK" dirty="0">
              <a:latin typeface="Arial" panose="020B0604020202020204" pitchFamily="34" charset="0"/>
              <a:cs typeface="Arial" panose="020B0604020202020204" pitchFamily="34" charset="0"/>
            </a:endParaRPr>
          </a:p>
          <a:p>
            <a:pPr marL="0" indent="0">
              <a:buNone/>
            </a:pPr>
            <a:endParaRPr lang="da-DK" dirty="0">
              <a:latin typeface="Arial" panose="020B0604020202020204" pitchFamily="34" charset="0"/>
              <a:cs typeface="Arial" panose="020B0604020202020204" pitchFamily="34" charset="0"/>
            </a:endParaRPr>
          </a:p>
          <a:p>
            <a:pPr marL="0" indent="0">
              <a:buNone/>
            </a:pPr>
            <a:endParaRPr lang="da-DK" dirty="0">
              <a:latin typeface="Arial" panose="020B0604020202020204" pitchFamily="34" charset="0"/>
              <a:cs typeface="Arial" panose="020B0604020202020204" pitchFamily="34" charset="0"/>
            </a:endParaRPr>
          </a:p>
          <a:p>
            <a:endParaRPr lang="da-DK" dirty="0">
              <a:latin typeface="Arial" panose="020B0604020202020204" pitchFamily="34" charset="0"/>
              <a:cs typeface="Arial" panose="020B0604020202020204" pitchFamily="34" charset="0"/>
            </a:endParaRPr>
          </a:p>
          <a:p>
            <a:pPr marL="0" indent="0">
              <a:buNone/>
            </a:pPr>
            <a:endParaRPr lang="da-DK" dirty="0"/>
          </a:p>
        </p:txBody>
      </p:sp>
      <p:sp>
        <p:nvSpPr>
          <p:cNvPr id="8" name="Pladsholder til tekst 7">
            <a:extLst>
              <a:ext uri="{FF2B5EF4-FFF2-40B4-BE49-F238E27FC236}">
                <a16:creationId xmlns:a16="http://schemas.microsoft.com/office/drawing/2014/main" id="{F8B68DC8-0869-45BE-8081-850245F0205D}"/>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AD70BB6B-094E-457B-9F27-B910C2FE2668}"/>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34654016-C8C7-4BE9-8C6F-056A6D5C117D}"/>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74445CEB-4218-4455-BA3D-65B1AD2BA6E5}"/>
              </a:ext>
            </a:extLst>
          </p:cNvPr>
          <p:cNvSpPr>
            <a:spLocks noGrp="1"/>
          </p:cNvSpPr>
          <p:nvPr>
            <p:ph type="sldNum" sz="quarter" idx="12"/>
          </p:nvPr>
        </p:nvSpPr>
        <p:spPr/>
        <p:txBody>
          <a:bodyPr/>
          <a:lstStyle/>
          <a:p>
            <a:fld id="{23AA811B-2EBD-4900-905E-5BE206449611}" type="slidenum">
              <a:rPr lang="da-DK" smtClean="0"/>
              <a:t>4</a:t>
            </a:fld>
            <a:endParaRPr lang="da-DK" dirty="0"/>
          </a:p>
        </p:txBody>
      </p:sp>
      <p:pic>
        <p:nvPicPr>
          <p:cNvPr id="1026" name="Picture 2" descr="Tjen penge: 10 måder at få hurtige penge på ▷ Tjek vores guide 2020 ✓">
            <a:extLst>
              <a:ext uri="{FF2B5EF4-FFF2-40B4-BE49-F238E27FC236}">
                <a16:creationId xmlns:a16="http://schemas.microsoft.com/office/drawing/2014/main" id="{0AC0AE17-1DAF-4D3A-8011-359539B7F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555" y="2833414"/>
            <a:ext cx="4578083" cy="280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92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Grøn omstilling</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59998" y="2080800"/>
            <a:ext cx="4809602" cy="4053600"/>
          </a:xfrm>
        </p:spPr>
        <p:txBody>
          <a:bodyPr/>
          <a:lstStyle/>
          <a:p>
            <a:r>
              <a:rPr lang="da-DK" dirty="0">
                <a:latin typeface="Arial" panose="020B0604020202020204" pitchFamily="34" charset="0"/>
                <a:cs typeface="Arial" panose="020B0604020202020204" pitchFamily="34" charset="0"/>
              </a:rPr>
              <a:t>Parterne er enige om at der igangsættes initiativer, der understøtter ledere og medarbejdere i arbejdet med den grønne omstilling og bæredygtighedsinitiativer.</a:t>
            </a:r>
          </a:p>
          <a:p>
            <a:pPr lvl="1"/>
            <a:endParaRPr lang="da-DK" dirty="0"/>
          </a:p>
          <a:p>
            <a:pPr marL="540000" lvl="2" indent="0">
              <a:buNone/>
            </a:pPr>
            <a:endParaRPr lang="da-DK" dirty="0"/>
          </a:p>
          <a:p>
            <a:pPr lvl="1"/>
            <a:endParaRPr lang="da-DK" dirty="0"/>
          </a:p>
        </p:txBody>
      </p:sp>
      <p:sp>
        <p:nvSpPr>
          <p:cNvPr id="10" name="Pladsholder til tekst 9">
            <a:extLst>
              <a:ext uri="{FF2B5EF4-FFF2-40B4-BE49-F238E27FC236}">
                <a16:creationId xmlns:a16="http://schemas.microsoft.com/office/drawing/2014/main" id="{E4B0B9F5-72E3-4AE6-9A2F-A81684D7527E}"/>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5</a:t>
            </a:fld>
            <a:endParaRPr lang="da-DK" dirty="0"/>
          </a:p>
        </p:txBody>
      </p:sp>
      <p:pic>
        <p:nvPicPr>
          <p:cNvPr id="15" name="Billede 14" descr="Et billede, der indeholder person, personer, mængde&#10;&#10;Automatisk genereret beskrivelse">
            <a:extLst>
              <a:ext uri="{FF2B5EF4-FFF2-40B4-BE49-F238E27FC236}">
                <a16:creationId xmlns:a16="http://schemas.microsoft.com/office/drawing/2014/main" id="{DDE47CE9-374F-444C-9215-AC2329BF6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091" y="1441800"/>
            <a:ext cx="6663600" cy="4442400"/>
          </a:xfrm>
          <a:prstGeom prst="rect">
            <a:avLst/>
          </a:prstGeom>
        </p:spPr>
      </p:pic>
    </p:spTree>
    <p:extLst>
      <p:ext uri="{BB962C8B-B14F-4D97-AF65-F5344CB8AC3E}">
        <p14:creationId xmlns:p14="http://schemas.microsoft.com/office/powerpoint/2010/main" val="241065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Den kommunale kompetencefond</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58776" y="1965378"/>
            <a:ext cx="5450353" cy="6649494"/>
          </a:xfrm>
        </p:spPr>
        <p:txBody>
          <a:bodyPr/>
          <a:lstStyle/>
          <a:p>
            <a:endParaRPr lang="da-DK" dirty="0"/>
          </a:p>
          <a:p>
            <a:r>
              <a:rPr lang="da-DK" sz="1600" b="0" i="0" u="none" strike="noStrike" baseline="0" dirty="0">
                <a:solidFill>
                  <a:srgbClr val="000000"/>
                </a:solidFill>
                <a:latin typeface="Arial" panose="020B0604020202020204" pitchFamily="34" charset="0"/>
                <a:cs typeface="Arial" panose="020B0604020202020204" pitchFamily="34" charset="0"/>
              </a:rPr>
              <a:t>Akademikerne træder ind i Den Kommunale Kompetencefond fra den 1. april 2022.</a:t>
            </a:r>
          </a:p>
          <a:p>
            <a:endParaRPr lang="da-DK" dirty="0">
              <a:solidFill>
                <a:srgbClr val="000000"/>
              </a:solidFill>
              <a:latin typeface="Arial" panose="020B0604020202020204" pitchFamily="34" charset="0"/>
              <a:cs typeface="Arial" panose="020B0604020202020204" pitchFamily="34" charset="0"/>
            </a:endParaRPr>
          </a:p>
          <a:p>
            <a:r>
              <a:rPr lang="da-DK" dirty="0">
                <a:solidFill>
                  <a:srgbClr val="000000"/>
                </a:solidFill>
                <a:latin typeface="Arial" panose="020B0604020202020204" pitchFamily="34" charset="0"/>
                <a:cs typeface="Arial" panose="020B0604020202020204" pitchFamily="34" charset="0"/>
              </a:rPr>
              <a:t>A</a:t>
            </a:r>
            <a:r>
              <a:rPr lang="da-DK" sz="1600" b="0" i="0" u="none" strike="noStrike" baseline="0" dirty="0">
                <a:solidFill>
                  <a:srgbClr val="000000"/>
                </a:solidFill>
                <a:latin typeface="Arial" panose="020B0604020202020204" pitchFamily="34" charset="0"/>
                <a:cs typeface="Arial" panose="020B0604020202020204" pitchFamily="34" charset="0"/>
              </a:rPr>
              <a:t>nsatte kan søge op til 30.000 kr. pr. år fortrinsvis til kompetencegivende efter- og videreuddannelse. </a:t>
            </a:r>
          </a:p>
          <a:p>
            <a:endParaRPr lang="da-DK" dirty="0">
              <a:solidFill>
                <a:srgbClr val="000000"/>
              </a:solidFill>
              <a:latin typeface="Arial" panose="020B0604020202020204" pitchFamily="34" charset="0"/>
              <a:cs typeface="Arial" panose="020B0604020202020204" pitchFamily="34" charset="0"/>
            </a:endParaRPr>
          </a:p>
          <a:p>
            <a:r>
              <a:rPr lang="da-DK" sz="1600" b="0" i="0" u="none" strike="noStrike" baseline="0" dirty="0">
                <a:solidFill>
                  <a:srgbClr val="000000"/>
                </a:solidFill>
                <a:latin typeface="Arial" panose="020B0604020202020204" pitchFamily="34" charset="0"/>
                <a:cs typeface="Arial" panose="020B0604020202020204" pitchFamily="34" charset="0"/>
              </a:rPr>
              <a:t>For masteruddannelser kan der i perioden søges op til 50.000 kr. årligt .</a:t>
            </a:r>
            <a:endParaRPr lang="da-DK" dirty="0">
              <a:latin typeface="Arial" panose="020B0604020202020204" pitchFamily="34" charset="0"/>
              <a:cs typeface="Arial" panose="020B0604020202020204" pitchFamily="34" charset="0"/>
            </a:endParaRPr>
          </a:p>
        </p:txBody>
      </p:sp>
      <p:sp>
        <p:nvSpPr>
          <p:cNvPr id="4" name="Pladsholder til tekst 3">
            <a:extLst>
              <a:ext uri="{FF2B5EF4-FFF2-40B4-BE49-F238E27FC236}">
                <a16:creationId xmlns:a16="http://schemas.microsoft.com/office/drawing/2014/main" id="{9C5CBC48-4608-4F7C-9A0D-4026DDBF8E5C}"/>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6</a:t>
            </a:fld>
            <a:endParaRPr lang="da-DK" dirty="0"/>
          </a:p>
        </p:txBody>
      </p:sp>
      <p:pic>
        <p:nvPicPr>
          <p:cNvPr id="1026" name="Picture 2" descr="Hvor hurtigt kan man læse? - Brug Hjernen">
            <a:extLst>
              <a:ext uri="{FF2B5EF4-FFF2-40B4-BE49-F238E27FC236}">
                <a16:creationId xmlns:a16="http://schemas.microsoft.com/office/drawing/2014/main" id="{4759A63E-22B5-4A1B-9140-567E4317C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415599"/>
            <a:ext cx="4327071" cy="267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4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Arbejdsmiljø</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p:txBody>
          <a:bodyPr/>
          <a:lstStyle/>
          <a:p>
            <a:r>
              <a:rPr lang="da-DK" dirty="0">
                <a:latin typeface="Arial" panose="020B0604020202020204" pitchFamily="34" charset="0"/>
                <a:cs typeface="Arial" panose="020B0604020202020204" pitchFamily="34" charset="0"/>
              </a:rPr>
              <a:t>Uddannelse i ledelse af psykisk arbejdsmiljø, en frivillig </a:t>
            </a:r>
            <a:br>
              <a:rPr lang="da-DK" dirty="0">
                <a:latin typeface="Arial" panose="020B0604020202020204" pitchFamily="34" charset="0"/>
                <a:cs typeface="Arial" panose="020B0604020202020204" pitchFamily="34" charset="0"/>
              </a:rPr>
            </a:br>
            <a:r>
              <a:rPr lang="da-DK" dirty="0">
                <a:latin typeface="Arial" panose="020B0604020202020204" pitchFamily="34" charset="0"/>
                <a:cs typeface="Arial" panose="020B0604020202020204" pitchFamily="34" charset="0"/>
              </a:rPr>
              <a:t>lederuddannelse som vi kender den fra statens område</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Fælles uddannelse for leder, TR og AMR i psykisk arbejdsmiljø</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Videreudvikling af SPARK</a:t>
            </a:r>
          </a:p>
          <a:p>
            <a:endParaRPr lang="da-DK" dirty="0"/>
          </a:p>
          <a:p>
            <a:endParaRPr lang="da-DK" dirty="0"/>
          </a:p>
        </p:txBody>
      </p:sp>
      <p:sp>
        <p:nvSpPr>
          <p:cNvPr id="4" name="Pladsholder til tekst 3">
            <a:extLst>
              <a:ext uri="{FF2B5EF4-FFF2-40B4-BE49-F238E27FC236}">
                <a16:creationId xmlns:a16="http://schemas.microsoft.com/office/drawing/2014/main" id="{9C5CBC48-4608-4F7C-9A0D-4026DDBF8E5C}"/>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7</a:t>
            </a:fld>
            <a:endParaRPr lang="da-DK" dirty="0"/>
          </a:p>
        </p:txBody>
      </p:sp>
      <p:pic>
        <p:nvPicPr>
          <p:cNvPr id="9" name="Billede 8" descr="Et billede, der indeholder tekst, person, kvinde&#10;&#10;Automatisk genereret beskrivelse">
            <a:extLst>
              <a:ext uri="{FF2B5EF4-FFF2-40B4-BE49-F238E27FC236}">
                <a16:creationId xmlns:a16="http://schemas.microsoft.com/office/drawing/2014/main" id="{083593FA-27FA-487E-A821-39045431C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173" y="2084400"/>
            <a:ext cx="5225465" cy="3483643"/>
          </a:xfrm>
          <a:prstGeom prst="rect">
            <a:avLst/>
          </a:prstGeom>
        </p:spPr>
      </p:pic>
    </p:spTree>
    <p:extLst>
      <p:ext uri="{BB962C8B-B14F-4D97-AF65-F5344CB8AC3E}">
        <p14:creationId xmlns:p14="http://schemas.microsoft.com/office/powerpoint/2010/main" val="46481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Introforløb for nyuddannede</a:t>
            </a:r>
          </a:p>
        </p:txBody>
      </p:sp>
      <p:sp>
        <p:nvSpPr>
          <p:cNvPr id="15" name="Pladsholder til indhold 14">
            <a:extLst>
              <a:ext uri="{FF2B5EF4-FFF2-40B4-BE49-F238E27FC236}">
                <a16:creationId xmlns:a16="http://schemas.microsoft.com/office/drawing/2014/main" id="{24EC311D-EE51-45F3-9C05-E01364631F23}"/>
              </a:ext>
            </a:extLst>
          </p:cNvPr>
          <p:cNvSpPr>
            <a:spLocks noGrp="1"/>
          </p:cNvSpPr>
          <p:nvPr>
            <p:ph idx="1"/>
          </p:nvPr>
        </p:nvSpPr>
        <p:spPr/>
        <p:txBody>
          <a:bodyPr/>
          <a:lstStyle/>
          <a:p>
            <a:r>
              <a:rPr lang="da-DK" dirty="0">
                <a:latin typeface="Arial" panose="020B0604020202020204" pitchFamily="34" charset="0"/>
                <a:cs typeface="Arial" panose="020B0604020202020204" pitchFamily="34" charset="0"/>
              </a:rPr>
              <a:t>Aftale om periodeprojekt der skal bidrage med inspiration til konkret indhold</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Opmærksomhed på introduktion af nyuddannede skrevet ind i overenskomsten</a:t>
            </a:r>
          </a:p>
          <a:p>
            <a:endParaRPr lang="da-DK" dirty="0"/>
          </a:p>
        </p:txBody>
      </p:sp>
      <p:pic>
        <p:nvPicPr>
          <p:cNvPr id="11" name="Pladsholder til billede 10">
            <a:extLst>
              <a:ext uri="{FF2B5EF4-FFF2-40B4-BE49-F238E27FC236}">
                <a16:creationId xmlns:a16="http://schemas.microsoft.com/office/drawing/2014/main" id="{B95A928C-4590-4A85-BEFE-6AE1A24C5FD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9611" b="9611"/>
          <a:stretch>
            <a:fillRect/>
          </a:stretch>
        </p:blipFill>
        <p:spPr/>
      </p:pic>
      <p:sp>
        <p:nvSpPr>
          <p:cNvPr id="8" name="Pladsholder til tekst 7">
            <a:extLst>
              <a:ext uri="{FF2B5EF4-FFF2-40B4-BE49-F238E27FC236}">
                <a16:creationId xmlns:a16="http://schemas.microsoft.com/office/drawing/2014/main" id="{49B316C6-5A95-4EC1-BEB7-C2DE251443ED}"/>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8</a:t>
            </a:fld>
            <a:endParaRPr lang="da-DK" dirty="0"/>
          </a:p>
        </p:txBody>
      </p:sp>
    </p:spTree>
    <p:extLst>
      <p:ext uri="{BB962C8B-B14F-4D97-AF65-F5344CB8AC3E}">
        <p14:creationId xmlns:p14="http://schemas.microsoft.com/office/powerpoint/2010/main" val="203045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Oversigt over øvrige resultater</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p:txBody>
          <a:bodyPr/>
          <a:lstStyle/>
          <a:p>
            <a:endParaRPr lang="da-DK" dirty="0"/>
          </a:p>
          <a:p>
            <a:r>
              <a:rPr lang="da-DK" dirty="0">
                <a:latin typeface="Arial" panose="020B0604020202020204" pitchFamily="34" charset="0"/>
                <a:cs typeface="Arial" panose="020B0604020202020204" pitchFamily="34" charset="0"/>
              </a:rPr>
              <a:t>En styrket seniorpolitisk indsats for at understøtte det gode seniorarbejdsliv, så ældre medarbejdere finder det attraktivt at fortsætte i arbejde.</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Forbedrede vilkår ved sorgorlov fra den 1. april 2022</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Udvikling af kompetenceforløb for borgerrådgivere</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Udvikling af det digitale arbejdsliv</a:t>
            </a:r>
          </a:p>
          <a:p>
            <a:endParaRPr lang="da-DK" dirty="0"/>
          </a:p>
        </p:txBody>
      </p:sp>
      <p:sp>
        <p:nvSpPr>
          <p:cNvPr id="4" name="Pladsholder til tekst 3">
            <a:extLst>
              <a:ext uri="{FF2B5EF4-FFF2-40B4-BE49-F238E27FC236}">
                <a16:creationId xmlns:a16="http://schemas.microsoft.com/office/drawing/2014/main" id="{9C5CBC48-4608-4F7C-9A0D-4026DDBF8E5C}"/>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9</a:t>
            </a:fld>
            <a:endParaRPr lang="da-DK" dirty="0"/>
          </a:p>
        </p:txBody>
      </p:sp>
      <p:pic>
        <p:nvPicPr>
          <p:cNvPr id="9" name="Billede 8" descr="Et billede, der indeholder person, indendørs, kvinde&#10;&#10;Automatisk genereret beskrivelse">
            <a:extLst>
              <a:ext uri="{FF2B5EF4-FFF2-40B4-BE49-F238E27FC236}">
                <a16:creationId xmlns:a16="http://schemas.microsoft.com/office/drawing/2014/main" id="{708EA753-3468-4821-B154-6A7D83715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266" y="3358800"/>
            <a:ext cx="4212772" cy="2808515"/>
          </a:xfrm>
          <a:prstGeom prst="rect">
            <a:avLst/>
          </a:prstGeom>
        </p:spPr>
      </p:pic>
    </p:spTree>
    <p:extLst>
      <p:ext uri="{BB962C8B-B14F-4D97-AF65-F5344CB8AC3E}">
        <p14:creationId xmlns:p14="http://schemas.microsoft.com/office/powerpoint/2010/main" val="3047855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16:9">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ansk Magisterforening.potx" id="{55779900-E19C-4342-B5C6-4752C402A8C7}" vid="{1C55CA8D-61FA-4895-A53D-F177B0D65388}"/>
    </a:ext>
  </a:extLst>
</a:theme>
</file>

<file path=ppt/theme/theme2.xml><?xml version="1.0" encoding="utf-8"?>
<a:theme xmlns:a="http://schemas.openxmlformats.org/drawingml/2006/main" name="Office-tema">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EXDocType xmlns="762b77d2-c1a5-4367-8f58-850f949d4eab" xsi:nil="true"/>
    <EXResponsible xmlns="762b77d2-c1a5-4367-8f58-850f949d4eab">lom</EXResponsible>
  </documentManagement>
</p:properties>
</file>

<file path=customXml/item3.xml><?xml version="1.0" encoding="utf-8"?>
<ct:contentTypeSchema xmlns:ct="http://schemas.microsoft.com/office/2006/metadata/contentType" xmlns:ma="http://schemas.microsoft.com/office/2006/metadata/properties/metaAttributes" ct:_="" ma:_="" ma:contentTypeName="DocLib" ma:contentTypeID="0x01010E00F82648F5C00F484A9947BF857854BB8F004B36128839E6E94893D02A2A152BA585" ma:contentTypeVersion="7" ma:contentTypeDescription="EXDocument" ma:contentTypeScope="" ma:versionID="ea2d2ad5eed1b17e17b521af0eec46fe">
  <xsd:schema xmlns:xsd="http://www.w3.org/2001/XMLSchema" xmlns:p="http://schemas.microsoft.com/office/2006/metadata/properties" xmlns:ns2="http://schemas.microsoft.com/sharepoint/v3/fields" xmlns:ns3="762b77d2-c1a5-4367-8f58-850f949d4eab" targetNamespace="http://schemas.microsoft.com/office/2006/metadata/properties" ma:root="true" ma:fieldsID="7ec01127484564128ef41679ec6f1339" ns2:_="" ns3:_="">
    <xsd:import namespace="http://schemas.microsoft.com/sharepoint/v3/fields"/>
    <xsd:import namespace="762b77d2-c1a5-4367-8f58-850f949d4eab"/>
    <xsd:element name="properties">
      <xsd:complexType>
        <xsd:sequence>
          <xsd:element name="documentManagement">
            <xsd:complexType>
              <xsd:all>
                <xsd:element ref="ns2:EXDocumentID" minOccurs="0"/>
                <xsd:element ref="ns2:EXCoreDocType" minOccurs="0"/>
                <xsd:element ref="ns2:EXHash" minOccurs="0"/>
                <xsd:element ref="ns2:EXTimestamp" minOccurs="0"/>
                <xsd:element ref="ns3:EXDocType" minOccurs="0"/>
                <xsd:element ref="ns3:EXResponsible"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EXDocumentID" ma:index="9" nillable="true" ma:displayName="EXDocumentID" ma:internalName="EXDocumentID" ma:readOnly="true">
      <xsd:simpleType>
        <xsd:restriction base="dms:Text"/>
      </xsd:simpleType>
    </xsd:element>
    <xsd:element name="EXCoreDocType" ma:index="10" nillable="true" ma:displayName="EXCoreDocType" ma:internalName="EXCoreDocType" ma:readOnly="true">
      <xsd:simpleType>
        <xsd:restriction base="dms:Text"/>
      </xsd:simpleType>
    </xsd:element>
    <xsd:element name="EXHash" ma:index="11" nillable="true" ma:displayName="EXHash" ma:internalName="EXHash" ma:readOnly="true">
      <xsd:simpleType>
        <xsd:restriction base="dms:Text"/>
      </xsd:simpleType>
    </xsd:element>
    <xsd:element name="EXTimestamp" ma:index="12" nillable="true" ma:displayName="EXTimestamp" ma:internalName="EXTimestamp" ma:readOnly="true">
      <xsd:simpleType>
        <xsd:restriction base="dms:Text"/>
      </xsd:simpleType>
    </xsd:element>
  </xsd:schema>
  <xsd:schema xmlns:xsd="http://www.w3.org/2001/XMLSchema" xmlns:dms="http://schemas.microsoft.com/office/2006/documentManagement/types" targetNamespace="762b77d2-c1a5-4367-8f58-850f949d4eab" elementFormDefault="qualified">
    <xsd:import namespace="http://schemas.microsoft.com/office/2006/documentManagement/types"/>
    <xsd:element name="EXDocType" ma:index="13" nillable="true" ma:displayName="Dokumenttype" ma:internalName="EXDocType" ma:readOnly="false">
      <xsd:simpleType>
        <xsd:restriction base="dms:Unknown"/>
      </xsd:simpleType>
    </xsd:element>
    <xsd:element name="EXResponsible" ma:index="14" nillable="true" ma:displayName="Ansvarlig" ma:internalName="EXResponsibl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A8AC8D9-8C4F-4C12-8F7F-B91DFB55AB89}">
  <ds:schemaRefs>
    <ds:schemaRef ds:uri="http://schemas.microsoft.com/sharepoint/v3/contenttype/forms"/>
  </ds:schemaRefs>
</ds:datastoreItem>
</file>

<file path=customXml/itemProps2.xml><?xml version="1.0" encoding="utf-8"?>
<ds:datastoreItem xmlns:ds="http://schemas.openxmlformats.org/officeDocument/2006/customXml" ds:itemID="{A0B2532F-50B5-42F9-93A2-D543CCAD214F}">
  <ds:schemaRefs>
    <ds:schemaRef ds:uri="http://schemas.microsoft.com/office/2006/documentManagement/types"/>
    <ds:schemaRef ds:uri="http://schemas.microsoft.com/sharepoint/v3/fields"/>
    <ds:schemaRef ds:uri="762b77d2-c1a5-4367-8f58-850f949d4eab"/>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5764A3C5-CFD1-428D-A168-441FC1A348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762b77d2-c1a5-4367-8f58-850f949d4ea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DMPowerpoint2016</Template>
  <TotalTime>1326</TotalTime>
  <Words>1936</Words>
  <Application>Microsoft Office PowerPoint</Application>
  <PresentationFormat>Widescreen</PresentationFormat>
  <Paragraphs>226</Paragraphs>
  <Slides>11</Slides>
  <Notes>10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Avenir Next LT Pro</vt:lpstr>
      <vt:lpstr>DM PowerPt</vt:lpstr>
      <vt:lpstr>Arial</vt:lpstr>
      <vt:lpstr>DM 16:9</vt:lpstr>
      <vt:lpstr>OK21 – Kommuner ny 3-årig overenskomst fra 1. april 2021</vt:lpstr>
      <vt:lpstr>Økonomi</vt:lpstr>
      <vt:lpstr>Økonomi - fortsat</vt:lpstr>
      <vt:lpstr>Økonomi – forhøjelse af sluttrin</vt:lpstr>
      <vt:lpstr>Grøn omstilling</vt:lpstr>
      <vt:lpstr>Den kommunale kompetencefond</vt:lpstr>
      <vt:lpstr>Arbejdsmiljø</vt:lpstr>
      <vt:lpstr>Introforløb for nyuddannede</vt:lpstr>
      <vt:lpstr>Oversigt over øvrige resultater</vt:lpstr>
      <vt:lpstr>Nye AC-organisationer og ny uddannelse</vt:lpstr>
      <vt:lpstr>Afstemning om resultatet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Krav og resultater OK21</dc:title>
  <dc:creator>Birgit Vergo</dc:creator>
  <cp:lastModifiedBy>Birgit Vergo</cp:lastModifiedBy>
  <cp:revision>85</cp:revision>
  <dcterms:created xsi:type="dcterms:W3CDTF">2021-02-16T09:48:54Z</dcterms:created>
  <dcterms:modified xsi:type="dcterms:W3CDTF">2021-03-17T13:35:36Z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0x01010E00F82648F5C00F484A9947BF857854BB8F004B36128839E6E94893D02A2A152BA585</vt:lpwstr>
  </property>
  <property fmtid="{D5CDD505-2E9C-101B-9397-08002B2CF9AE}" pid="4" name="EntityNameForeign">
    <vt:lpwstr>DL_Activities</vt:lpwstr>
  </property>
  <property fmtid="{D5CDD505-2E9C-101B-9397-08002B2CF9AE}" pid="5" name="EntityId">
    <vt:lpwstr>275114</vt:lpwstr>
  </property>
  <property fmtid="{D5CDD505-2E9C-101B-9397-08002B2CF9AE}" pid="6" name="DL_AuthorInitials">
    <vt:lpwstr>bv</vt:lpwstr>
  </property>
  <property fmtid="{D5CDD505-2E9C-101B-9397-08002B2CF9AE}" pid="7" name="DL_AuthorName">
    <vt:lpwstr>Birgit Vergo</vt:lpwstr>
  </property>
  <property fmtid="{D5CDD505-2E9C-101B-9397-08002B2CF9AE}" pid="8" name="DL_AuthorDepartment">
    <vt:lpwstr>Kommunikation &amp; Marketing</vt:lpwstr>
  </property>
  <property fmtid="{D5CDD505-2E9C-101B-9397-08002B2CF9AE}" pid="9" name="DL_AuthorPhone">
    <vt:lpwstr>+45 38 15 66 57</vt:lpwstr>
  </property>
  <property fmtid="{D5CDD505-2E9C-101B-9397-08002B2CF9AE}" pid="10" name="DL_AuthorEmail">
    <vt:lpwstr>bv@dm.dk</vt:lpwstr>
  </property>
  <property fmtid="{D5CDD505-2E9C-101B-9397-08002B2CF9AE}" pid="11" name="DL_AuthorTitle">
    <vt:lpwstr>Webmaster</vt:lpwstr>
  </property>
  <property fmtid="{D5CDD505-2E9C-101B-9397-08002B2CF9AE}" pid="12" name="DL_Id">
    <vt:lpwstr>275114</vt:lpwstr>
  </property>
  <property fmtid="{D5CDD505-2E9C-101B-9397-08002B2CF9AE}" pid="13" name="DL_CaseNo">
    <vt:lpwstr>20-08663</vt:lpwstr>
  </property>
  <property fmtid="{D5CDD505-2E9C-101B-9397-08002B2CF9AE}" pid="14" name="DL_Title">
    <vt:lpwstr>Krav og resultater OK21</vt:lpwstr>
  </property>
  <property fmtid="{D5CDD505-2E9C-101B-9397-08002B2CF9AE}" pid="15" name="DL_Responsible">
    <vt:lpwstr>lom</vt:lpwstr>
  </property>
  <property fmtid="{D5CDD505-2E9C-101B-9397-08002B2CF9AE}" pid="16" name="DL_Process">
    <vt:lpwstr>115</vt:lpwstr>
  </property>
  <property fmtid="{D5CDD505-2E9C-101B-9397-08002B2CF9AE}" pid="17" name="Afdeling">
    <vt:lpwstr>Krav og resultater OK21</vt:lpwstr>
  </property>
  <property fmtid="{D5CDD505-2E9C-101B-9397-08002B2CF9AE}" pid="18" name="DL_StartDate">
    <vt:lpwstr>01/09/2020</vt:lpwstr>
  </property>
  <property fmtid="{D5CDD505-2E9C-101B-9397-08002B2CF9AE}" pid="19" name="CaseNo">
    <vt:lpwstr>20-08663</vt:lpwstr>
  </property>
  <property fmtid="{D5CDD505-2E9C-101B-9397-08002B2CF9AE}" pid="20" name="DL_Name">
    <vt:lpwstr>Lotte Espenhain Møller</vt:lpwstr>
  </property>
  <property fmtid="{D5CDD505-2E9C-101B-9397-08002B2CF9AE}" pid="21" name="DL_DocuLiveNo">
    <vt:lpwstr/>
  </property>
  <property fmtid="{D5CDD505-2E9C-101B-9397-08002B2CF9AE}" pid="22" name="EXResponsible">
    <vt:lpwstr>lom</vt:lpwstr>
  </property>
  <property fmtid="{D5CDD505-2E9C-101B-9397-08002B2CF9AE}" pid="23" name="EXDocumentID">
    <vt:lpwstr/>
  </property>
</Properties>
</file>