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4"/>
  </p:notesMasterIdLst>
  <p:handoutMasterIdLst>
    <p:handoutMasterId r:id="rId15"/>
  </p:handoutMasterIdLst>
  <p:sldIdLst>
    <p:sldId id="269" r:id="rId2"/>
    <p:sldId id="258" r:id="rId3"/>
    <p:sldId id="270" r:id="rId4"/>
    <p:sldId id="285" r:id="rId5"/>
    <p:sldId id="287" r:id="rId6"/>
    <p:sldId id="288" r:id="rId7"/>
    <p:sldId id="284" r:id="rId8"/>
    <p:sldId id="272" r:id="rId9"/>
    <p:sldId id="273" r:id="rId10"/>
    <p:sldId id="274" r:id="rId11"/>
    <p:sldId id="275" r:id="rId12"/>
    <p:sldId id="257" r:id="rId13"/>
  </p:sldIdLst>
  <p:sldSz cx="12192000" cy="6858000"/>
  <p:notesSz cx="6858000" cy="9144000"/>
  <p:embeddedFontLst>
    <p:embeddedFont>
      <p:font typeface="Avenir Next LT Pro" panose="020B0504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DM PowerPt" panose="00000800000000000000" pitchFamily="2" charset="0"/>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llemlayout 3 - Marker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65" autoAdjust="0"/>
    <p:restoredTop sz="90028" autoAdjust="0"/>
  </p:normalViewPr>
  <p:slideViewPr>
    <p:cSldViewPr snapToGrid="0" showGuides="1">
      <p:cViewPr varScale="1">
        <p:scale>
          <a:sx n="146" d="100"/>
          <a:sy n="146" d="100"/>
        </p:scale>
        <p:origin x="1074" y="12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06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24/11/2020</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Avenir Next LT Pro" panose="020B0504020202020204" pitchFamily="34" charset="0"/>
              </a:defRPr>
            </a:lvl1pPr>
          </a:lstStyle>
          <a:p>
            <a:fld id="{1386E511-D742-4EFE-90B5-C9FC42762E0F}" type="datetimeFigureOut">
              <a:rPr lang="en-GB" smtClean="0"/>
              <a:pPr/>
              <a:t>24/11/2020</a:t>
            </a:fld>
            <a:endParaRPr lang="en-GB">
              <a:latin typeface="Avenir Next LT Pro" panose="020B0504020202020204" pitchFamily="34" charset="0"/>
            </a:endParaRPr>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Avenir Next LT Pro" panose="020B0504020202020204" pitchFamily="34" charset="0"/>
              </a:defRPr>
            </a:lvl1pPr>
          </a:lstStyle>
          <a:p>
            <a:fld id="{A16CFAD1-D197-4A88-B173-A6412E995EE5}" type="slidenum">
              <a:rPr lang="en-GB" smtClean="0"/>
              <a:pPr/>
              <a:t>‹nr.›</a:t>
            </a:fld>
            <a:endParaRPr lang="en-GB">
              <a:latin typeface="Avenir Next LT Pro" panose="020B0504020202020204" pitchFamily="34" charset="0"/>
            </a:endParaRPr>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Avenir Next LT Pro" panose="020B0504020202020204" pitchFamily="34" charset="0"/>
              </a:defRPr>
            </a:lvl1pPr>
          </a:lstStyle>
          <a:p>
            <a:endParaRPr lang="en-GB" dirty="0">
              <a:latin typeface="Avenir Next LT Pro" panose="020B0504020202020204" pitchFamily="34" charset="0"/>
            </a:endParaRPr>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1pPr>
    <a:lvl2pPr marL="36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371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rl.dk/#/kommuneloensta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04BE060-0A5F-4BB2-A8D0-99A7C03C5339}" type="slidenum">
              <a:rPr lang="da-DK" smtClean="0"/>
              <a:t>1</a:t>
            </a:fld>
            <a:endParaRPr lang="da-DK"/>
          </a:p>
        </p:txBody>
      </p:sp>
    </p:spTree>
    <p:extLst>
      <p:ext uri="{BB962C8B-B14F-4D97-AF65-F5344CB8AC3E}">
        <p14:creationId xmlns:p14="http://schemas.microsoft.com/office/powerpoint/2010/main" val="213435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a:t>NB!</a:t>
            </a:r>
          </a:p>
          <a:p>
            <a:r>
              <a:rPr lang="da-DK" i="1" dirty="0"/>
              <a:t>Denne</a:t>
            </a:r>
            <a:r>
              <a:rPr lang="da-DK" i="1" baseline="0" dirty="0"/>
              <a:t> slide er et generelt overblik over, hvordan den gode proces bør være. Sæt eventuelt de konkrete datoer på jeres arbejdsplads ind. </a:t>
            </a:r>
          </a:p>
          <a:p>
            <a:endParaRPr lang="da-DK" baseline="0" dirty="0"/>
          </a:p>
          <a:p>
            <a:r>
              <a:rPr lang="da-DK" b="1" i="0" baseline="0" dirty="0"/>
              <a:t>Mandat</a:t>
            </a:r>
          </a:p>
          <a:p>
            <a:r>
              <a:rPr lang="da-DK" i="0" baseline="0" dirty="0"/>
              <a:t>På klubmødet skal TR have sit </a:t>
            </a:r>
            <a:r>
              <a:rPr lang="da-DK" b="1" i="0" baseline="0" dirty="0"/>
              <a:t>manda</a:t>
            </a:r>
            <a:r>
              <a:rPr lang="da-DK" i="0" baseline="0" dirty="0"/>
              <a:t>t til den årlige lønforhandlingsrunde – hvad ønsker gruppen?  Skal de, der ligger lavest, løftes? Skal det fx prioriteres at få tillæg hjem til særlige funktioner, eller til de kolleger, som har taget efteruddannelse? Skal lønniveauet løftes generelt, og hvordan gør man bedst det? Hvis ikke der er en lønpolitik på arbejdspladsen, så har AC-klubben sådan set frit valg til at forme mandatet til TR, efter hvad der lokalt giver mest mening. </a:t>
            </a:r>
          </a:p>
          <a:p>
            <a:endParaRPr lang="da-DK" dirty="0"/>
          </a:p>
          <a:p>
            <a:r>
              <a:rPr lang="da-DK" b="1" dirty="0"/>
              <a:t>Udveksling </a:t>
            </a:r>
            <a:r>
              <a:rPr lang="da-DK" b="0" dirty="0"/>
              <a:t>af krav med ledelsen</a:t>
            </a:r>
            <a:r>
              <a:rPr lang="da-DK" b="0" baseline="0" dirty="0"/>
              <a:t> – når man udveksler krav før selve forhandlingen, er formålet at lade ”modparten” se, hvor mange indstillinger TR kommer med og omvendt, afdække om der er sammenfald, og give begge parter mulighed for at overveje prioriteringer samt mulighed for at imødekomme den anden parts ønsker.</a:t>
            </a:r>
          </a:p>
          <a:p>
            <a:endParaRPr lang="da-DK" b="0" baseline="0" dirty="0"/>
          </a:p>
          <a:p>
            <a:r>
              <a:rPr lang="da-DK" b="1" baseline="0" dirty="0"/>
              <a:t>Forhandling</a:t>
            </a:r>
            <a:r>
              <a:rPr lang="da-DK" b="0" baseline="0" dirty="0"/>
              <a:t> – der er mulighed for at lave en lokal aftale mellem TR og ledelsen om ”andre forhandlingsregler”, således at den enkelte forhandler selv. Ellers er det TR, som har forhandlingsretten på vegne af DM.</a:t>
            </a:r>
          </a:p>
          <a:p>
            <a:endParaRPr lang="da-DK" b="0" baseline="0" dirty="0"/>
          </a:p>
          <a:p>
            <a:r>
              <a:rPr lang="da-DK" b="1" baseline="0" dirty="0"/>
              <a:t>Udmelding </a:t>
            </a:r>
            <a:r>
              <a:rPr lang="da-DK" b="0" baseline="0" dirty="0"/>
              <a:t>af resultatet – det skal aftales, hvem der melder resultatet ud.  DM anbefaler, at det er ledelsen, som melder resultatet ud offentligt på intranettet. Der bør også gives en direkte besked til den enkelte, som, hvis vedkommende ikke er kommet i betragtning, kan tage en snak med ledelsen om, hvorfor, og hvad der skal til for at komme i betragtning næste år. </a:t>
            </a:r>
          </a:p>
          <a:p>
            <a:endParaRPr lang="da-DK" b="0" baseline="0" dirty="0"/>
          </a:p>
          <a:p>
            <a:r>
              <a:rPr lang="da-DK" b="1" baseline="0" dirty="0"/>
              <a:t>Evaluering</a:t>
            </a:r>
            <a:r>
              <a:rPr lang="da-DK" b="0" baseline="0" dirty="0"/>
              <a:t> – det er altid en god ide at evaluere med klubben: Hvad kom vi igennem med? Hvad gik godt? Hvad gik mindre godt? Og hvad skal vi gøre til næste år? Allerede her starter forberedelsen til et godt resultat ved den kommende lønforhandling. Processen bør også evalueres med ledelsen.</a:t>
            </a:r>
            <a:endParaRPr lang="da-DK" b="1" dirty="0"/>
          </a:p>
        </p:txBody>
      </p:sp>
      <p:sp>
        <p:nvSpPr>
          <p:cNvPr id="4" name="Pladsholder til diasnummer 3"/>
          <p:cNvSpPr>
            <a:spLocks noGrp="1"/>
          </p:cNvSpPr>
          <p:nvPr>
            <p:ph type="sldNum" sz="quarter" idx="10"/>
          </p:nvPr>
        </p:nvSpPr>
        <p:spPr/>
        <p:txBody>
          <a:bodyPr/>
          <a:lstStyle/>
          <a:p>
            <a:fld id="{704BE060-0A5F-4BB2-A8D0-99A7C03C5339}" type="slidenum">
              <a:rPr lang="da-DK" smtClean="0"/>
              <a:t>2</a:t>
            </a:fld>
            <a:endParaRPr lang="da-DK"/>
          </a:p>
        </p:txBody>
      </p:sp>
    </p:spTree>
    <p:extLst>
      <p:ext uri="{BB962C8B-B14F-4D97-AF65-F5344CB8AC3E}">
        <p14:creationId xmlns:p14="http://schemas.microsoft.com/office/powerpoint/2010/main" val="86505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a:t>NB!</a:t>
            </a:r>
          </a:p>
          <a:p>
            <a:r>
              <a:rPr lang="da-DK" i="1" dirty="0"/>
              <a:t>Det</a:t>
            </a:r>
            <a:r>
              <a:rPr lang="da-DK" i="1" baseline="0" dirty="0"/>
              <a:t> kan være en god ide at gennemgå lønskalaen, da mange ikke kender systematikken i, hvordan en løn er skruet sammen. Tag evt. en lønseddel med, og forklar systematikken ud fra, hvordan den fremgår på lønsedlen. </a:t>
            </a:r>
          </a:p>
          <a:p>
            <a:endParaRPr lang="da-DK" i="1" baseline="0" dirty="0"/>
          </a:p>
          <a:p>
            <a:endParaRPr lang="da-DK" baseline="0" dirty="0"/>
          </a:p>
          <a:p>
            <a:pPr defTabSz="914590"/>
            <a:r>
              <a:rPr lang="da-DK" dirty="0"/>
              <a:t>Ny løn består af en (kort) lønskala, centralt aftalte tillæg som rådighedstillægget</a:t>
            </a:r>
            <a:r>
              <a:rPr lang="da-DK" baseline="0" dirty="0"/>
              <a:t> samt individuelt forhandlede tillæg. </a:t>
            </a:r>
          </a:p>
          <a:p>
            <a:endParaRPr lang="da-DK" baseline="0" dirty="0"/>
          </a:p>
          <a:p>
            <a:r>
              <a:rPr lang="da-DK" baseline="0" dirty="0"/>
              <a:t>De næste sider giver et overblik over lønskala, rådighedstillæg og løn for special- og chefkonsulenter. </a:t>
            </a:r>
            <a:endParaRPr lang="da-DK" dirty="0"/>
          </a:p>
        </p:txBody>
      </p:sp>
      <p:sp>
        <p:nvSpPr>
          <p:cNvPr id="4" name="Pladsholder til diasnummer 3"/>
          <p:cNvSpPr>
            <a:spLocks noGrp="1"/>
          </p:cNvSpPr>
          <p:nvPr>
            <p:ph type="sldNum" sz="quarter" idx="10"/>
          </p:nvPr>
        </p:nvSpPr>
        <p:spPr/>
        <p:txBody>
          <a:bodyPr/>
          <a:lstStyle/>
          <a:p>
            <a:fld id="{704BE060-0A5F-4BB2-A8D0-99A7C03C5339}" type="slidenum">
              <a:rPr lang="da-DK" smtClean="0"/>
              <a:t>3</a:t>
            </a:fld>
            <a:endParaRPr lang="da-DK"/>
          </a:p>
        </p:txBody>
      </p:sp>
    </p:spTree>
    <p:extLst>
      <p:ext uri="{BB962C8B-B14F-4D97-AF65-F5344CB8AC3E}">
        <p14:creationId xmlns:p14="http://schemas.microsoft.com/office/powerpoint/2010/main" val="295971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Tillægs</a:t>
            </a:r>
            <a:r>
              <a:rPr lang="da-DK" baseline="0" dirty="0"/>
              <a:t>typerne vil fremgå af lønsedlen, oftest med et K som indikation på, at der er tale om Kvalifikationstillæg, og et F for funktionstillæg. Diskuter gerne i klubben, om I har en prioritering i mandatet. Mange arbejdsgivere foretrækker engangsvederlag, hvor DM anbefaler, at man prioritere at gå efter faste varige tillæg. </a:t>
            </a:r>
          </a:p>
          <a:p>
            <a:endParaRPr lang="da-DK" baseline="0" dirty="0"/>
          </a:p>
          <a:p>
            <a:r>
              <a:rPr lang="da-DK" baseline="0" dirty="0"/>
              <a:t>Kvalifikationstillæg – gives for individuelle kvalifikationer, som den enkelte besidder. Funktionstillæg gives for at varetage en given opgave/funktion, fx sekretær for et udvalg. Engangsvederlag gives for en særlig (overstået) indsats.</a:t>
            </a:r>
          </a:p>
          <a:p>
            <a:endParaRPr lang="da-DK" i="1" baseline="0" dirty="0"/>
          </a:p>
          <a:p>
            <a:endParaRPr lang="da-DK" i="1" baseline="0" dirty="0"/>
          </a:p>
          <a:p>
            <a:r>
              <a:rPr lang="da-DK" i="1" baseline="0" dirty="0"/>
              <a:t>NB!</a:t>
            </a:r>
          </a:p>
          <a:p>
            <a:r>
              <a:rPr lang="da-DK" i="1" baseline="0" dirty="0"/>
              <a:t>Det er en god ide, at du her kort redegør for, hvis ledelsen har givet udmeldinger om ”kun engangsvederlag” – samt deler erfaringer fra de sidste års forhandlinger: Er det nemt eller svært at få de faste tillæg igennem? Gives der oftest K eller F tillæg? Eller er det en passende blanding?</a:t>
            </a:r>
          </a:p>
          <a:p>
            <a:endParaRPr lang="da-DK" i="1" baseline="0" dirty="0"/>
          </a:p>
          <a:p>
            <a:endParaRPr lang="da-DK" baseline="0" dirty="0"/>
          </a:p>
        </p:txBody>
      </p:sp>
      <p:sp>
        <p:nvSpPr>
          <p:cNvPr id="4" name="Pladsholder til diasnummer 3"/>
          <p:cNvSpPr>
            <a:spLocks noGrp="1"/>
          </p:cNvSpPr>
          <p:nvPr>
            <p:ph type="sldNum" sz="quarter" idx="10"/>
          </p:nvPr>
        </p:nvSpPr>
        <p:spPr/>
        <p:txBody>
          <a:bodyPr/>
          <a:lstStyle/>
          <a:p>
            <a:fld id="{704BE060-0A5F-4BB2-A8D0-99A7C03C5339}" type="slidenum">
              <a:rPr lang="da-DK" smtClean="0"/>
              <a:t>7</a:t>
            </a:fld>
            <a:endParaRPr lang="da-DK"/>
          </a:p>
        </p:txBody>
      </p:sp>
    </p:spTree>
    <p:extLst>
      <p:ext uri="{BB962C8B-B14F-4D97-AF65-F5344CB8AC3E}">
        <p14:creationId xmlns:p14="http://schemas.microsoft.com/office/powerpoint/2010/main" val="131769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a:t>NB!</a:t>
            </a:r>
          </a:p>
          <a:p>
            <a:r>
              <a:rPr lang="da-DK" i="1" dirty="0"/>
              <a:t>Du skal selv opdatere</a:t>
            </a:r>
            <a:r>
              <a:rPr lang="da-DK" i="1" baseline="0" dirty="0"/>
              <a:t> dette slide med jeres lokale løninformationer.</a:t>
            </a:r>
          </a:p>
          <a:p>
            <a:endParaRPr lang="da-DK" i="1" baseline="0" dirty="0"/>
          </a:p>
          <a:p>
            <a:r>
              <a:rPr lang="da-DK" i="1" baseline="0" dirty="0"/>
              <a:t>HR skal forud for de lokale lønforhandlinger sende en oversigt over lønnen til dig som TR. Det fremgår af den statslige AC-overenskomst bilag 8, punkt II ”rammerne for de decentrale lønforhandlinger”, at materialet skal være tilstede. Og det er disse oplysninger, du kan sætte ind her. Oplysningerne skal være fordelt på køn og alder og anciennitet. Er der forskel på kvinder og mænds løn? Kan den forklares?</a:t>
            </a:r>
          </a:p>
          <a:p>
            <a:endParaRPr lang="da-DK" baseline="0" dirty="0"/>
          </a:p>
          <a:p>
            <a:r>
              <a:rPr lang="da-DK" baseline="0" dirty="0"/>
              <a:t>Husk, at statistik altid kun er et pejlemærke. Det er sjældent et godt argument for den enkelte medarbejder, at fordi A får, så skal jeg også have. Her bør man holde fokus på egne præstationer. Statistik er dog en god indikator på, hvor niveauet ligger. Husk også kollegerne på, at skal man over niveau, så skal argumentationen naturligvis være knivskarp. </a:t>
            </a:r>
          </a:p>
          <a:p>
            <a:endParaRPr lang="da-DK" baseline="0" dirty="0"/>
          </a:p>
          <a:p>
            <a:r>
              <a:rPr lang="da-DK" baseline="0" dirty="0"/>
              <a:t>På Moderniseringsstyrelsens egen hjemmeside ”Lønoverblik” – kan man se lønninger for hele staten, dvs. også sammenlignelige styrelser eller departementet. Det kan være en god ide at kende lønniveauet i departementet, hos det ministerium man arbejder tættest sammen med, hos den institution man nemmest kan sammenligne sin egen arbejdsplads med, bl.a. hvis det er et argument, at ”vi må ikke være lønførende”.</a:t>
            </a:r>
          </a:p>
          <a:p>
            <a:endParaRPr lang="da-DK" baseline="0" dirty="0"/>
          </a:p>
          <a:p>
            <a:r>
              <a:rPr lang="da-DK" baseline="0" dirty="0"/>
              <a:t>På </a:t>
            </a:r>
            <a:r>
              <a:rPr lang="da-DK" dirty="0">
                <a:hlinkClick r:id="rId3"/>
              </a:rPr>
              <a:t>https://krl.dk/#/kommuneloenstat</a:t>
            </a:r>
            <a:r>
              <a:rPr lang="da-DK" dirty="0"/>
              <a:t> kan du se gennemsnitslønningerne fordelt</a:t>
            </a:r>
            <a:r>
              <a:rPr lang="da-DK" baseline="0" dirty="0"/>
              <a:t> på overenskomstområde. </a:t>
            </a:r>
            <a:endParaRPr lang="da-DK" dirty="0"/>
          </a:p>
        </p:txBody>
      </p:sp>
      <p:sp>
        <p:nvSpPr>
          <p:cNvPr id="4" name="Pladsholder til diasnummer 3"/>
          <p:cNvSpPr>
            <a:spLocks noGrp="1"/>
          </p:cNvSpPr>
          <p:nvPr>
            <p:ph type="sldNum" sz="quarter" idx="10"/>
          </p:nvPr>
        </p:nvSpPr>
        <p:spPr/>
        <p:txBody>
          <a:bodyPr/>
          <a:lstStyle/>
          <a:p>
            <a:fld id="{704BE060-0A5F-4BB2-A8D0-99A7C03C5339}" type="slidenum">
              <a:rPr lang="da-DK" smtClean="0"/>
              <a:t>8</a:t>
            </a:fld>
            <a:endParaRPr lang="da-DK"/>
          </a:p>
        </p:txBody>
      </p:sp>
    </p:spTree>
    <p:extLst>
      <p:ext uri="{BB962C8B-B14F-4D97-AF65-F5344CB8AC3E}">
        <p14:creationId xmlns:p14="http://schemas.microsoft.com/office/powerpoint/2010/main" val="447062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baseline="0" dirty="0"/>
              <a:t>NB!</a:t>
            </a:r>
          </a:p>
          <a:p>
            <a:r>
              <a:rPr lang="da-DK" i="1" baseline="0" dirty="0"/>
              <a:t>Du bør selv supplere denne slide med jeres egne erfaringer fra tidligere. </a:t>
            </a:r>
          </a:p>
          <a:p>
            <a:endParaRPr lang="da-DK" baseline="0" dirty="0"/>
          </a:p>
          <a:p>
            <a:r>
              <a:rPr lang="da-DK" baseline="0" dirty="0"/>
              <a:t>Det er meget individuelt fra arbejdsplads til arbejdsplads, hvad der kan give tillæg. Hvis der ikke er en egentlig lønpolitik på arbejdspladsen, er det DM’s erfaring, at begrundelserne for et givent tillæg oftest er meget vage, og der argumenteres meget overordnet og i brede termer. Er det også tilfældet hos jer? </a:t>
            </a:r>
          </a:p>
          <a:p>
            <a:endParaRPr lang="da-DK" baseline="0" dirty="0"/>
          </a:p>
          <a:p>
            <a:r>
              <a:rPr lang="da-DK" baseline="0" dirty="0"/>
              <a:t>HUSK, at det ikke er meningen, at man på ny løn, ikke har individuelt forhandlede tillæg. Normalt begynder man at arbejde med at bygge en tillægsportefølje op fra trin 5-6. Hvis der ikke gives rådighedstillæg, bør man gå i gang med at forhandle individuelle tillæg hjem allerede fra trin 4.</a:t>
            </a:r>
            <a:endParaRPr lang="da-DK" dirty="0"/>
          </a:p>
        </p:txBody>
      </p:sp>
      <p:sp>
        <p:nvSpPr>
          <p:cNvPr id="4" name="Pladsholder til diasnummer 3"/>
          <p:cNvSpPr>
            <a:spLocks noGrp="1"/>
          </p:cNvSpPr>
          <p:nvPr>
            <p:ph type="sldNum" sz="quarter" idx="10"/>
          </p:nvPr>
        </p:nvSpPr>
        <p:spPr/>
        <p:txBody>
          <a:bodyPr/>
          <a:lstStyle/>
          <a:p>
            <a:fld id="{704BE060-0A5F-4BB2-A8D0-99A7C03C5339}" type="slidenum">
              <a:rPr lang="da-DK" smtClean="0"/>
              <a:t>9</a:t>
            </a:fld>
            <a:endParaRPr lang="da-DK"/>
          </a:p>
        </p:txBody>
      </p:sp>
    </p:spTree>
    <p:extLst>
      <p:ext uri="{BB962C8B-B14F-4D97-AF65-F5344CB8AC3E}">
        <p14:creationId xmlns:p14="http://schemas.microsoft.com/office/powerpoint/2010/main" val="3587274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a:t>NB!</a:t>
            </a:r>
          </a:p>
          <a:p>
            <a:r>
              <a:rPr lang="da-DK" i="1" dirty="0"/>
              <a:t>Brug</a:t>
            </a:r>
            <a:r>
              <a:rPr lang="da-DK" i="1" baseline="0" dirty="0"/>
              <a:t> lidt tid på at gennemgå, hvordan du som TR gerne vil have, at dine kolleger udfylder skemaet. </a:t>
            </a:r>
          </a:p>
          <a:p>
            <a:endParaRPr lang="da-DK" baseline="0" dirty="0"/>
          </a:p>
          <a:p>
            <a:r>
              <a:rPr lang="da-DK" i="1" baseline="0" dirty="0"/>
              <a:t>Gode råd kan være, at kollegerne skal være konkrete, og præcise i deres argumentation for et givent tillæg. Du kan som TR ikke huske en længere tekst, ligesom det er svært at sidde med en masse papirer i forhandlingssituationen.  </a:t>
            </a:r>
          </a:p>
          <a:p>
            <a:endParaRPr lang="da-DK" i="1" baseline="0" dirty="0"/>
          </a:p>
          <a:p>
            <a:r>
              <a:rPr lang="da-DK" i="1" baseline="0" dirty="0"/>
              <a:t>De skal nævne deres tre bedste argumenter, og det skal holdes kort.</a:t>
            </a:r>
            <a:endParaRPr lang="da-DK" i="1" dirty="0"/>
          </a:p>
        </p:txBody>
      </p:sp>
      <p:sp>
        <p:nvSpPr>
          <p:cNvPr id="4" name="Pladsholder til diasnummer 3"/>
          <p:cNvSpPr>
            <a:spLocks noGrp="1"/>
          </p:cNvSpPr>
          <p:nvPr>
            <p:ph type="sldNum" sz="quarter" idx="10"/>
          </p:nvPr>
        </p:nvSpPr>
        <p:spPr/>
        <p:txBody>
          <a:bodyPr/>
          <a:lstStyle/>
          <a:p>
            <a:fld id="{704BE060-0A5F-4BB2-A8D0-99A7C03C5339}" type="slidenum">
              <a:rPr lang="da-DK" smtClean="0"/>
              <a:t>10</a:t>
            </a:fld>
            <a:endParaRPr lang="da-DK"/>
          </a:p>
        </p:txBody>
      </p:sp>
    </p:spTree>
    <p:extLst>
      <p:ext uri="{BB962C8B-B14F-4D97-AF65-F5344CB8AC3E}">
        <p14:creationId xmlns:p14="http://schemas.microsoft.com/office/powerpoint/2010/main" val="2636273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vigtigt, at den enkelte</a:t>
            </a:r>
            <a:r>
              <a:rPr lang="da-DK" baseline="0" dirty="0"/>
              <a:t> kender sin egen aktie i lønudviklingen. </a:t>
            </a:r>
          </a:p>
          <a:p>
            <a:endParaRPr lang="da-DK" baseline="0" dirty="0"/>
          </a:p>
          <a:p>
            <a:r>
              <a:rPr lang="da-DK" baseline="0" dirty="0"/>
              <a:t>Det er ikke alene op til TR at skaffe en lønforhøjelse. Det er den enkelte, som selv skaber fundamentet. Har man et ønske om en lønudvikling, er det vigtigt, at ledelsen ved det, og at de kender den enkeltes resultater. Kollegerne skal derfor løbende italesætte egne ønsker og præstationer. </a:t>
            </a:r>
            <a:endParaRPr lang="da-DK" dirty="0"/>
          </a:p>
        </p:txBody>
      </p:sp>
      <p:sp>
        <p:nvSpPr>
          <p:cNvPr id="4" name="Pladsholder til diasnummer 3"/>
          <p:cNvSpPr>
            <a:spLocks noGrp="1"/>
          </p:cNvSpPr>
          <p:nvPr>
            <p:ph type="sldNum" sz="quarter" idx="10"/>
          </p:nvPr>
        </p:nvSpPr>
        <p:spPr/>
        <p:txBody>
          <a:bodyPr/>
          <a:lstStyle/>
          <a:p>
            <a:fld id="{704BE060-0A5F-4BB2-A8D0-99A7C03C5339}" type="slidenum">
              <a:rPr lang="da-DK" smtClean="0"/>
              <a:t>11</a:t>
            </a:fld>
            <a:endParaRPr lang="da-DK"/>
          </a:p>
        </p:txBody>
      </p:sp>
    </p:spTree>
    <p:extLst>
      <p:ext uri="{BB962C8B-B14F-4D97-AF65-F5344CB8AC3E}">
        <p14:creationId xmlns:p14="http://schemas.microsoft.com/office/powerpoint/2010/main" val="2816482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4533900" cy="6876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0" y="2311399"/>
            <a:ext cx="7586663" cy="4565461"/>
          </a:xfrm>
          <a:solidFill>
            <a:schemeClr val="accent2"/>
          </a:solidFill>
        </p:spPr>
        <p:txBody>
          <a:bodyPr lIns="540000" tIns="540000" rIns="540000" bIns="540000" anchor="ctr" anchorCtr="0"/>
          <a:lstStyle>
            <a:lvl1pPr algn="l">
              <a:defRPr sz="4000"/>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D5F3C6D2-07C7-8743-90FE-10C353473767}" type="datetime2">
              <a:rPr lang="da-DK" smtClean="0"/>
              <a:t>24. november 2020</a:t>
            </a:fld>
            <a:endParaRPr lang="da-DK" sz="1100"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r>
              <a:rPr lang="da-DK">
                <a:noFill/>
              </a:rPr>
              <a:t>Den årliga lønforhandling</a:t>
            </a:r>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dirty="0"/>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dirty="0"/>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9" y="2080800"/>
            <a:ext cx="7526701"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9232900" y="2084400"/>
            <a:ext cx="2598738" cy="40497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207D384A-A1A9-9845-935F-2168FE2B0BA1}" type="datetime2">
              <a:rPr lang="da-DK" smtClean="0"/>
              <a:t>24.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a:t>Den årliga lønforhandling</a:t>
            </a:r>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0847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9" y="2080800"/>
            <a:ext cx="4569189"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5556250" cy="40497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77E708CA-4BFA-EE4A-9997-2451FAB16B34}" type="datetime2">
              <a:rPr lang="da-DK" smtClean="0"/>
              <a:t>24.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a:t>Den årliga lønforhandling</a:t>
            </a:r>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115644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8" y="2080800"/>
            <a:ext cx="6541200"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6" name="Picture Placeholder 5">
            <a:extLst>
              <a:ext uri="{FF2B5EF4-FFF2-40B4-BE49-F238E27FC236}">
                <a16:creationId xmlns:a16="http://schemas.microsoft.com/office/drawing/2014/main" id="{18C53645-E97D-4EC5-A3B9-9F3D1D18D4DB}"/>
              </a:ext>
            </a:extLst>
          </p:cNvPr>
          <p:cNvSpPr>
            <a:spLocks noGrp="1"/>
          </p:cNvSpPr>
          <p:nvPr>
            <p:ph type="pic" sz="quarter" idx="14" hasCustomPrompt="1"/>
          </p:nvPr>
        </p:nvSpPr>
        <p:spPr>
          <a:xfrm>
            <a:off x="8121600" y="2080800"/>
            <a:ext cx="3344400" cy="4052887"/>
          </a:xfrm>
          <a:solidFill>
            <a:schemeClr val="bg1">
              <a:lumMod val="95000"/>
            </a:schemeClr>
          </a:solidFill>
        </p:spPr>
        <p:txBody>
          <a:bodyPr tIns="72000"/>
          <a:lstStyle>
            <a:lvl1pPr algn="ctr">
              <a:buNone/>
              <a:defRPr sz="1400"/>
            </a:lvl1pPr>
          </a:lstStyle>
          <a:p>
            <a:r>
              <a:rPr lang="da-DK" dirty="0"/>
              <a:t>Klik på ikonet for at tilføje billede</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256D29D9-B0D1-184B-A0EB-126C5E744639}" type="datetime2">
              <a:rPr lang="da-DK" smtClean="0"/>
              <a:t>24.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a:t>Den årliga lønforhandling</a:t>
            </a:r>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8986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8" y="2080800"/>
            <a:ext cx="5547600"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2606400" cy="40392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6" name="Content Placeholder 5">
            <a:extLst>
              <a:ext uri="{FF2B5EF4-FFF2-40B4-BE49-F238E27FC236}">
                <a16:creationId xmlns:a16="http://schemas.microsoft.com/office/drawing/2014/main" id="{5CEE0A99-CA3B-459F-96C9-96E52727F6B1}"/>
              </a:ext>
            </a:extLst>
          </p:cNvPr>
          <p:cNvSpPr>
            <a:spLocks noGrp="1"/>
          </p:cNvSpPr>
          <p:nvPr>
            <p:ph sz="quarter" idx="15" hasCustomPrompt="1"/>
          </p:nvPr>
        </p:nvSpPr>
        <p:spPr>
          <a:xfrm>
            <a:off x="9232900" y="2095200"/>
            <a:ext cx="2606400" cy="40392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10C7C2D-B88C-FA49-9F1C-5E59FCAB9809}" type="datetime2">
              <a:rPr lang="da-DK" smtClean="0"/>
              <a:t>24.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a:t>Den årliga lønforhandling</a:t>
            </a:r>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611003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bwMode="ltGray">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4000"/>
            </a:lvl1pPr>
          </a:lstStyle>
          <a:p>
            <a:r>
              <a:rPr lang="da-DK" noProof="0" dirty="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4000" kern="1200" smtClean="0">
                <a:solidFill>
                  <a:schemeClr val="tx1"/>
                </a:solidFill>
                <a:latin typeface="+mj-lt"/>
                <a:ea typeface="+mj-ea"/>
                <a:cs typeface="+mj-cs"/>
              </a:defRPr>
            </a:lvl1pPr>
          </a:lstStyle>
          <a:p>
            <a:pPr lvl="0"/>
            <a:r>
              <a:rPr lang="da-DK"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D3DA4BF5-BA5B-E345-AF39-D9ECC4FEC8F1}" type="datetime2">
              <a:rPr lang="da-DK" smtClean="0"/>
              <a:t>24.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a:t>Den årliga lønforhandling</a:t>
            </a:r>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pic>
        <p:nvPicPr>
          <p:cNvPr id="6" name="Graphic 5">
            <a:extLst>
              <a:ext uri="{FF2B5EF4-FFF2-40B4-BE49-F238E27FC236}">
                <a16:creationId xmlns:a16="http://schemas.microsoft.com/office/drawing/2014/main" id="{8AA1EA1E-B1FC-4C29-9DD1-01C48B07494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78388303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accent1"/>
                </a:solidFill>
              </a:defRPr>
            </a:lvl1pPr>
          </a:lstStyle>
          <a:p>
            <a:r>
              <a:rPr lang="da-DK" noProof="0" dirty="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CBB6B59E-D8DB-A84F-970C-26DCCF830EB0}" type="datetime2">
              <a:rPr lang="da-DK" smtClean="0"/>
              <a:t>24.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r>
              <a:rPr lang="da-DK">
                <a:solidFill>
                  <a:schemeClr val="accent1"/>
                </a:solidFill>
              </a:rPr>
              <a:t>Den årliga lønforhandling</a:t>
            </a:r>
            <a:endParaRPr lang="da-DK" dirty="0">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dirty="0"/>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33977417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bg1"/>
                </a:solidFill>
              </a:defRPr>
            </a:lvl1pPr>
          </a:lstStyle>
          <a:p>
            <a:r>
              <a:rPr lang="da-DK" noProof="0" dirty="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bg1"/>
                </a:solidFill>
              </a:defRPr>
            </a:lvl1pPr>
          </a:lstStyle>
          <a:p>
            <a:fld id="{14A4872E-AA7E-004E-8A1C-E6FC8866E442}" type="datetime2">
              <a:rPr lang="da-DK" smtClean="0"/>
              <a:t>24.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bg1"/>
                </a:solidFill>
              </a:defRPr>
            </a:lvl1pPr>
          </a:lstStyle>
          <a:p>
            <a:r>
              <a:rPr lang="da-DK"/>
              <a:t>Den årliga lønforhandling</a:t>
            </a:r>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dirty="0"/>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bg1"/>
                </a:solidFill>
                <a:latin typeface="+mj-lt"/>
                <a:ea typeface="+mj-ea"/>
                <a:cs typeface="+mj-cs"/>
              </a:defRPr>
            </a:lvl1pPr>
          </a:lstStyle>
          <a:p>
            <a:pPr lvl="0"/>
            <a:r>
              <a:rPr lang="da-DK" dirty="0"/>
              <a:t>Klik for at tilføje tekst</a:t>
            </a:r>
          </a:p>
        </p:txBody>
      </p:sp>
      <p:pic>
        <p:nvPicPr>
          <p:cNvPr id="3" name="Logo">
            <a:extLst>
              <a:ext uri="{FF2B5EF4-FFF2-40B4-BE49-F238E27FC236}">
                <a16:creationId xmlns:a16="http://schemas.microsoft.com/office/drawing/2014/main" id="{7B17BB56-EDA6-4715-850C-617B8EECEE0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427121634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2" name="Title 1"/>
          <p:cNvSpPr>
            <a:spLocks noGrp="1"/>
          </p:cNvSpPr>
          <p:nvPr>
            <p:ph type="title" hasCustomPrompt="1"/>
          </p:nvPr>
        </p:nvSpPr>
        <p:spPr>
          <a:xfrm>
            <a:off x="1346400" y="1647824"/>
            <a:ext cx="9504000" cy="720000"/>
          </a:xfrm>
        </p:spPr>
        <p:txBody>
          <a:bodyPr anchor="t" anchorCtr="0"/>
          <a:lstStyle>
            <a:lvl1pPr algn="ctr">
              <a:defRPr sz="2800">
                <a:solidFill>
                  <a:schemeClr val="tx1"/>
                </a:solidFill>
              </a:defRPr>
            </a:lvl1pPr>
          </a:lstStyle>
          <a:p>
            <a:r>
              <a:rPr lang="da-DK" noProof="0" dirty="0"/>
              <a:t>Klik for at tilføje citat titel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C17BD194-5D10-B743-BC9C-A44B103979AB}" type="datetime2">
              <a:rPr lang="da-DK" smtClean="0"/>
              <a:t>24.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r>
              <a:rPr lang="da-DK">
                <a:solidFill>
                  <a:schemeClr val="tx1"/>
                </a:solidFill>
              </a:rPr>
              <a:t>Den årliga lønforhandling</a:t>
            </a:r>
            <a:endParaRPr lang="da-DK" dirty="0">
              <a:solidFill>
                <a:schemeClr val="tx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dirty="0"/>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1344613" y="2367824"/>
            <a:ext cx="9501187" cy="3257999"/>
          </a:xfrm>
        </p:spPr>
        <p:txBody>
          <a:bodyPr anchor="t"/>
          <a:lstStyle>
            <a:lvl1pPr marL="0" indent="0" algn="ctr">
              <a:buFont typeface="Arial" panose="020B0604020202020204" pitchFamily="34" charset="0"/>
              <a:buChar char="​"/>
              <a:defRPr lang="en-US" sz="6000" kern="1200" smtClean="0">
                <a:solidFill>
                  <a:schemeClr val="tx1"/>
                </a:solidFill>
                <a:latin typeface="+mj-lt"/>
                <a:ea typeface="+mj-ea"/>
                <a:cs typeface="+mj-cs"/>
              </a:defRPr>
            </a:lvl1pPr>
            <a:lvl2pPr marL="0" indent="0" algn="ctr">
              <a:spcBef>
                <a:spcPts val="600"/>
              </a:spcBef>
              <a:buFont typeface="Arial" panose="020B0604020202020204" pitchFamily="34" charset="0"/>
              <a:buChar char="​"/>
              <a:defRPr sz="1000" b="1">
                <a:latin typeface="+mj-lt"/>
              </a:defRPr>
            </a:lvl2pPr>
            <a:lvl3pPr>
              <a:defRPr lang="en-US" sz="6000" kern="1200" dirty="0" smtClean="0">
                <a:solidFill>
                  <a:schemeClr val="tx1"/>
                </a:solidFill>
                <a:latin typeface="+mj-lt"/>
                <a:ea typeface="+mj-ea"/>
                <a:cs typeface="+mj-cs"/>
              </a:defRPr>
            </a:lvl3pPr>
            <a:lvl4pPr>
              <a:defRPr lang="en-US" sz="1000" b="1" kern="1200" dirty="0">
                <a:solidFill>
                  <a:schemeClr val="tx1"/>
                </a:solidFill>
                <a:latin typeface="+mj-lt"/>
                <a:ea typeface="+mn-ea"/>
                <a:cs typeface="+mn-cs"/>
              </a:defRPr>
            </a:lvl4pPr>
          </a:lstStyle>
          <a:p>
            <a:pPr lvl="0"/>
            <a:r>
              <a:rPr lang="da-DK" dirty="0"/>
              <a:t>Klik for at tilføje citat, </a:t>
            </a:r>
          </a:p>
        </p:txBody>
      </p:sp>
      <p:pic>
        <p:nvPicPr>
          <p:cNvPr id="5" name="Graphic 4">
            <a:extLst>
              <a:ext uri="{FF2B5EF4-FFF2-40B4-BE49-F238E27FC236}">
                <a16:creationId xmlns:a16="http://schemas.microsoft.com/office/drawing/2014/main" id="{51A09545-FE22-484B-8CC3-FFD082A3C54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11" name="Text Placeholder 10">
            <a:extLst>
              <a:ext uri="{FF2B5EF4-FFF2-40B4-BE49-F238E27FC236}">
                <a16:creationId xmlns:a16="http://schemas.microsoft.com/office/drawing/2014/main" id="{67E462C2-5642-4259-9121-3B9AF65D800E}"/>
              </a:ext>
            </a:extLst>
          </p:cNvPr>
          <p:cNvSpPr>
            <a:spLocks noGrp="1"/>
          </p:cNvSpPr>
          <p:nvPr>
            <p:ph type="body" sz="quarter" idx="14" hasCustomPrompt="1"/>
          </p:nvPr>
        </p:nvSpPr>
        <p:spPr>
          <a:xfrm>
            <a:off x="1341438" y="5204624"/>
            <a:ext cx="9504362" cy="421200"/>
          </a:xfrm>
        </p:spPr>
        <p:txBody>
          <a:bodyPr anchor="b"/>
          <a:lstStyle>
            <a:lvl1pPr algn="ctr">
              <a:buNone/>
              <a:defRPr sz="1000" b="1">
                <a:latin typeface="+mj-lt"/>
              </a:defRPr>
            </a:lvl1pPr>
          </a:lstStyle>
          <a:p>
            <a:pPr lvl="0"/>
            <a:r>
              <a:rPr lang="da-DK" dirty="0"/>
              <a:t>Tilføj navn</a:t>
            </a:r>
          </a:p>
        </p:txBody>
      </p:sp>
    </p:spTree>
    <p:extLst>
      <p:ext uri="{BB962C8B-B14F-4D97-AF65-F5344CB8AC3E}">
        <p14:creationId xmlns:p14="http://schemas.microsoft.com/office/powerpoint/2010/main" val="144978249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5"/>
              </a:solidFill>
            </a:endParaRPr>
          </a:p>
        </p:txBody>
      </p:sp>
      <p:sp>
        <p:nvSpPr>
          <p:cNvPr id="2" name="Title 1"/>
          <p:cNvSpPr>
            <a:spLocks noGrp="1"/>
          </p:cNvSpPr>
          <p:nvPr>
            <p:ph type="title" hasCustomPrompt="1"/>
          </p:nvPr>
        </p:nvSpPr>
        <p:spPr>
          <a:xfrm>
            <a:off x="360000" y="2404800"/>
            <a:ext cx="11471638" cy="2160000"/>
          </a:xfrm>
        </p:spPr>
        <p:txBody>
          <a:bodyPr anchor="t" anchorCtr="0"/>
          <a:lstStyle>
            <a:lvl1pPr algn="r">
              <a:defRPr sz="19900">
                <a:solidFill>
                  <a:schemeClr val="accent5"/>
                </a:solidFill>
              </a:defRPr>
            </a:lvl1pPr>
          </a:lstStyle>
          <a:p>
            <a:r>
              <a:rPr lang="da-DK" noProof="0" dirty="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5"/>
                </a:solidFill>
              </a:defRPr>
            </a:lvl1pPr>
          </a:lstStyle>
          <a:p>
            <a:fld id="{84C8EF33-D77B-054D-B622-CB865E220171}" type="datetime2">
              <a:rPr lang="da-DK" smtClean="0"/>
              <a:t>24.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5"/>
                </a:solidFill>
              </a:defRPr>
            </a:lvl1pPr>
          </a:lstStyle>
          <a:p>
            <a:r>
              <a:rPr lang="da-DK">
                <a:solidFill>
                  <a:schemeClr val="accent5"/>
                </a:solidFill>
              </a:rPr>
              <a:t>Den årliga lønforhandling</a:t>
            </a:r>
            <a:endParaRPr lang="da-DK" dirty="0">
              <a:solidFill>
                <a:schemeClr val="accent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5"/>
                </a:solidFill>
              </a:defRPr>
            </a:lvl1pPr>
          </a:lstStyle>
          <a:p>
            <a:fld id="{23AA811B-2EBD-4900-905E-5BE206449611}" type="slidenum">
              <a:rPr lang="da-DK" smtClean="0"/>
              <a:pPr/>
              <a:t>‹nr.›</a:t>
            </a:fld>
            <a:endParaRPr lang="da-DK" dirty="0"/>
          </a:p>
        </p:txBody>
      </p:sp>
      <p:pic>
        <p:nvPicPr>
          <p:cNvPr id="4" name="Logo">
            <a:extLst>
              <a:ext uri="{FF2B5EF4-FFF2-40B4-BE49-F238E27FC236}">
                <a16:creationId xmlns:a16="http://schemas.microsoft.com/office/drawing/2014/main" id="{A318BE7F-2D76-4ADC-A579-89F5C0E148E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310466254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1"/>
              </a:solidFill>
            </a:endParaRPr>
          </a:p>
        </p:txBody>
      </p:sp>
      <p:sp>
        <p:nvSpPr>
          <p:cNvPr id="2" name="Title 1"/>
          <p:cNvSpPr>
            <a:spLocks noGrp="1"/>
          </p:cNvSpPr>
          <p:nvPr>
            <p:ph type="title" hasCustomPrompt="1"/>
          </p:nvPr>
        </p:nvSpPr>
        <p:spPr>
          <a:xfrm>
            <a:off x="360000" y="2404800"/>
            <a:ext cx="11468874" cy="2160000"/>
          </a:xfrm>
        </p:spPr>
        <p:txBody>
          <a:bodyPr anchor="t" anchorCtr="0"/>
          <a:lstStyle>
            <a:lvl1pPr algn="l">
              <a:defRPr sz="19900">
                <a:solidFill>
                  <a:schemeClr val="accent1"/>
                </a:solidFill>
              </a:defRPr>
            </a:lvl1pPr>
          </a:lstStyle>
          <a:p>
            <a:r>
              <a:rPr lang="da-DK" noProof="0" dirty="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BEC97A55-29AA-1D42-8F4A-BCD86D340124}" type="datetime2">
              <a:rPr lang="da-DK" smtClean="0"/>
              <a:t>24.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r>
              <a:rPr lang="da-DK">
                <a:solidFill>
                  <a:schemeClr val="accent1"/>
                </a:solidFill>
              </a:rPr>
              <a:t>Den årliga lønforhandling</a:t>
            </a:r>
            <a:endParaRPr lang="da-DK" dirty="0">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dirty="0"/>
          </a:p>
        </p:txBody>
      </p:sp>
      <p:pic>
        <p:nvPicPr>
          <p:cNvPr id="4" name="Logo">
            <a:extLst>
              <a:ext uri="{FF2B5EF4-FFF2-40B4-BE49-F238E27FC236}">
                <a16:creationId xmlns:a16="http://schemas.microsoft.com/office/drawing/2014/main" id="{989FE538-7768-4465-9681-7A35D49845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12660815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bwMode="ltGray">
          <a:xfrm>
            <a:off x="0" y="2311399"/>
            <a:ext cx="7586663" cy="4565461"/>
          </a:xfrm>
          <a:solidFill>
            <a:schemeClr val="accent3"/>
          </a:solidFill>
        </p:spPr>
        <p:txBody>
          <a:bodyPr lIns="540000" tIns="540000" rIns="540000" bIns="540000" anchor="ctr" anchorCtr="0"/>
          <a:lstStyle>
            <a:lvl1pPr algn="l">
              <a:defRPr sz="4000">
                <a:solidFill>
                  <a:schemeClr val="bg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37802619-9EB4-FA47-8BB2-A455096C08AD}" type="datetime2">
              <a:rPr lang="da-DK" smtClean="0"/>
              <a:t>24. november 2020</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r>
              <a:rPr lang="da-DK">
                <a:noFill/>
              </a:rPr>
              <a:t>Den årliga lønforhandling</a:t>
            </a:r>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dirty="0"/>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dirty="0"/>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1882448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tilføje titel</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793D264B-B2B4-7944-A796-F727F907716E}" type="datetime2">
              <a:rPr lang="da-DK" smtClean="0"/>
              <a:t>24. november 2020</a:t>
            </a:fld>
            <a:endParaRPr lang="da-DK"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r>
              <a:rPr lang="da-DK"/>
              <a:t>Den årliga lønforhandling</a:t>
            </a:r>
            <a:endParaRPr lang="da-DK"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DF0B2654-6487-3B45-A745-97F55833C699}" type="datetime2">
              <a:rPr lang="da-DK" smtClean="0"/>
              <a:t>24. november 2020</a:t>
            </a:fld>
            <a:endParaRPr lang="da-DK" dirty="0"/>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r>
              <a:rPr lang="da-DK"/>
              <a:t>Den årliga lønforhandling</a:t>
            </a:r>
            <a:endParaRPr lang="da-DK" dirty="0"/>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358776" y="448713"/>
            <a:ext cx="11290298"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358776"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dirty="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19833" y="161498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280891" y="1614980"/>
            <a:ext cx="2448911"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dirty="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br>
              <a:rPr lang="da-DK" altLang="da-DK" sz="900" b="1"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678655" y="363076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452640" y="3147788"/>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684102"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3031"/>
          <a:stretch/>
        </p:blipFill>
        <p:spPr>
          <a:xfrm>
            <a:off x="6525054" y="2041703"/>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528784" y="3829283"/>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679196" y="28631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685076"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22014" y="2144296"/>
            <a:ext cx="440195" cy="543366"/>
          </a:xfrm>
          <a:prstGeom prst="rect">
            <a:avLst/>
          </a:prstGeom>
        </p:spPr>
      </p:pic>
    </p:spTree>
    <p:extLst>
      <p:ext uri="{BB962C8B-B14F-4D97-AF65-F5344CB8AC3E}">
        <p14:creationId xmlns:p14="http://schemas.microsoft.com/office/powerpoint/2010/main" val="378222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black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C636312F-51EB-BF49-9B20-750F12BDE9CE}" type="datetime2">
              <a:rPr lang="da-DK" smtClean="0"/>
              <a:t>24. november 2020</a:t>
            </a:fld>
            <a:endParaRPr lang="da-DK"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a:t>Den årliga lønforhandling</a:t>
            </a:r>
            <a:endParaRPr lang="da-DK"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
        <p:nvSpPr>
          <p:cNvPr id="2" name="Tåre 1"/>
          <p:cNvSpPr/>
          <p:nvPr userDrawn="1"/>
        </p:nvSpPr>
        <p:spPr>
          <a:xfrm rot="16200000" flipH="1">
            <a:off x="766181" y="50393"/>
            <a:ext cx="6041426" cy="7573789"/>
          </a:xfrm>
          <a:prstGeom prst="teardrop">
            <a:avLst/>
          </a:prstGeom>
          <a:solidFill>
            <a:srgbClr val="E81B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633">
              <a:latin typeface="+mj-lt"/>
            </a:endParaRPr>
          </a:p>
        </p:txBody>
      </p:sp>
      <p:sp>
        <p:nvSpPr>
          <p:cNvPr id="4" name="Pladsholder til tekst 3"/>
          <p:cNvSpPr>
            <a:spLocks noGrp="1"/>
          </p:cNvSpPr>
          <p:nvPr>
            <p:ph type="body" sz="quarter" idx="10"/>
          </p:nvPr>
        </p:nvSpPr>
        <p:spPr>
          <a:xfrm>
            <a:off x="1005838" y="2306572"/>
            <a:ext cx="5993255" cy="3134910"/>
          </a:xfrm>
        </p:spPr>
        <p:txBody>
          <a:bodyPr anchor="ctr" anchorCtr="0">
            <a:noAutofit/>
          </a:bodyPr>
          <a:lstStyle>
            <a:lvl1pPr marL="0" indent="0">
              <a:buFontTx/>
              <a:buNone/>
              <a:defRPr sz="6168" spc="0" baseline="0">
                <a:solidFill>
                  <a:schemeClr val="bg1"/>
                </a:solidFill>
                <a:latin typeface="+mj-lt"/>
              </a:defRPr>
            </a:lvl1pPr>
          </a:lstStyle>
          <a:p>
            <a:pPr lvl="0"/>
            <a:r>
              <a:rPr lang="da-DK"/>
              <a:t>Klik for at redigere i master</a:t>
            </a:r>
          </a:p>
        </p:txBody>
      </p:sp>
      <p:pic>
        <p:nvPicPr>
          <p:cNvPr id="7" name="Billede 6"/>
          <p:cNvPicPr>
            <a:picLocks noChangeAspect="1"/>
          </p:cNvPicPr>
          <p:nvPr userDrawn="1"/>
        </p:nvPicPr>
        <p:blipFill>
          <a:blip r:embed="rId2"/>
          <a:stretch>
            <a:fillRect/>
          </a:stretch>
        </p:blipFill>
        <p:spPr>
          <a:xfrm>
            <a:off x="8576357" y="631009"/>
            <a:ext cx="2810492" cy="653106"/>
          </a:xfrm>
          <a:prstGeom prst="rect">
            <a:avLst/>
          </a:prstGeom>
        </p:spPr>
      </p:pic>
    </p:spTree>
    <p:extLst>
      <p:ext uri="{BB962C8B-B14F-4D97-AF65-F5344CB8AC3E}">
        <p14:creationId xmlns:p14="http://schemas.microsoft.com/office/powerpoint/2010/main" val="369553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dirty="0"/>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24089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dirty="0"/>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532485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dirty="0"/>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290490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dirty="0"/>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289084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dirty="0"/>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84118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a:xfrm>
            <a:off x="0" y="0"/>
            <a:ext cx="60960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bwMode="ltGray">
          <a:xfrm>
            <a:off x="6095999" y="0"/>
            <a:ext cx="4442400" cy="514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7E8916C2-DF5F-2548-B787-D2B5C86B9D8D}" type="datetime2">
              <a:rPr lang="da-DK" smtClean="0"/>
              <a:t>24. november 2020</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r>
              <a:rPr lang="da-DK">
                <a:noFill/>
              </a:rPr>
              <a:t>Den årliga lønforhandling</a:t>
            </a:r>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41810759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dirty="0"/>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16175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dirty="0"/>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390668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dirty="0"/>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710044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dirty="0"/>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173486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dirty="0"/>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060228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dirty="0"/>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70607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a:xfrm>
            <a:off x="0" y="0"/>
            <a:ext cx="60960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bwMode="ltGray">
          <a:xfrm>
            <a:off x="6095999" y="0"/>
            <a:ext cx="4442400" cy="514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7E8916C2-DF5F-2548-B787-D2B5C86B9D8D}" type="datetime2">
              <a:rPr lang="da-DK" smtClean="0"/>
              <a:t>24. november 2020</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r>
              <a:rPr lang="da-DK">
                <a:noFill/>
              </a:rPr>
              <a:t>Den årliga lønforhandling</a:t>
            </a:r>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186927332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A.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87CAA57F-066B-DA41-98D3-DFF56FEEA45A}" type="datetime2">
              <a:rPr lang="da-DK" smtClean="0"/>
              <a:t>24.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a:t>Den årliga lønforhandling</a:t>
            </a:r>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1725272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D.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8" y="2080800"/>
            <a:ext cx="6541200"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6" name="Picture Placeholder 5">
            <a:extLst>
              <a:ext uri="{FF2B5EF4-FFF2-40B4-BE49-F238E27FC236}">
                <a16:creationId xmlns:a16="http://schemas.microsoft.com/office/drawing/2014/main" id="{18C53645-E97D-4EC5-A3B9-9F3D1D18D4DB}"/>
              </a:ext>
            </a:extLst>
          </p:cNvPr>
          <p:cNvSpPr>
            <a:spLocks noGrp="1"/>
          </p:cNvSpPr>
          <p:nvPr>
            <p:ph type="pic" sz="quarter" idx="14" hasCustomPrompt="1"/>
          </p:nvPr>
        </p:nvSpPr>
        <p:spPr>
          <a:xfrm>
            <a:off x="8121600" y="2080800"/>
            <a:ext cx="3344400" cy="4052887"/>
          </a:xfrm>
          <a:solidFill>
            <a:schemeClr val="bg1">
              <a:lumMod val="95000"/>
            </a:schemeClr>
          </a:solidFill>
        </p:spPr>
        <p:txBody>
          <a:bodyPr tIns="72000"/>
          <a:lstStyle>
            <a:lvl1pPr algn="ctr">
              <a:buNone/>
              <a:defRPr sz="1400"/>
            </a:lvl1pPr>
          </a:lstStyle>
          <a:p>
            <a:r>
              <a:rPr lang="da-DK" dirty="0"/>
              <a:t>Klik på ikonet for at tilføje billede</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256D29D9-B0D1-184B-A0EB-126C5E744639}" type="datetime2">
              <a:rPr lang="da-DK" smtClean="0"/>
              <a:t>24.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a:t>Den årliga lønforhandling</a:t>
            </a:r>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2807314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A.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dirty="0"/>
              <a:t>Klik for at tilføje titel</a:t>
            </a:r>
            <a:endParaRPr lang="da-DK" dirty="0"/>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71840B2C-1FE0-D749-A12E-83D994457067}" type="datetime2">
              <a:rPr lang="da-DK" smtClean="0"/>
              <a:t>24. november 2020</a:t>
            </a:fld>
            <a:endParaRPr lang="da-DK" dirty="0">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r>
              <a:rPr lang="da-DK"/>
              <a:t>Den årliga lønforhandling</a:t>
            </a:r>
            <a:endParaRPr lang="da-DK" dirty="0"/>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52107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6096000" cy="6876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a:xfrm>
            <a:off x="6095999" y="0"/>
            <a:ext cx="4442400" cy="5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3414E2A-DF9E-124F-B1D9-AF43B3594701}" type="datetime2">
              <a:rPr lang="da-DK" smtClean="0"/>
              <a:t>24. november 2020</a:t>
            </a:fld>
            <a:endParaRPr lang="da-DK" dirty="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r>
              <a:rPr lang="da-DK">
                <a:noFill/>
              </a:rPr>
              <a:t>Den årliga lønforhandling</a:t>
            </a:r>
            <a:endParaRPr lang="da-DK" dirty="0">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dirty="0"/>
          </a:p>
        </p:txBody>
      </p:sp>
      <p:pic>
        <p:nvPicPr>
          <p:cNvPr id="5" name="Graphic 4">
            <a:extLst>
              <a:ext uri="{FF2B5EF4-FFF2-40B4-BE49-F238E27FC236}">
                <a16:creationId xmlns:a16="http://schemas.microsoft.com/office/drawing/2014/main" id="{B6682465-5332-479A-9938-F489C593FB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99346087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359998" y="2080800"/>
            <a:ext cx="5547600" cy="4053600"/>
          </a:xfrm>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2606400" cy="40392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6" name="Content Placeholder 5">
            <a:extLst>
              <a:ext uri="{FF2B5EF4-FFF2-40B4-BE49-F238E27FC236}">
                <a16:creationId xmlns:a16="http://schemas.microsoft.com/office/drawing/2014/main" id="{5CEE0A99-CA3B-459F-96C9-96E52727F6B1}"/>
              </a:ext>
            </a:extLst>
          </p:cNvPr>
          <p:cNvSpPr>
            <a:spLocks noGrp="1"/>
          </p:cNvSpPr>
          <p:nvPr>
            <p:ph sz="quarter" idx="15" hasCustomPrompt="1"/>
          </p:nvPr>
        </p:nvSpPr>
        <p:spPr>
          <a:xfrm>
            <a:off x="9232900" y="2095200"/>
            <a:ext cx="2606400" cy="4039200"/>
          </a:xfrm>
        </p:spPr>
        <p:txBody>
          <a:bodyPr/>
          <a:lstStyle>
            <a:lvl1pPr>
              <a:defRPr/>
            </a:lvl1pPr>
          </a:lstStyle>
          <a:p>
            <a:pPr lvl="0"/>
            <a:r>
              <a:rPr lang="da-DK" dirty="0"/>
              <a:t>Klik for at tilføje tekst</a:t>
            </a:r>
          </a:p>
          <a:p>
            <a:pPr lvl="1"/>
            <a:r>
              <a:rPr lang="da-DK" dirty="0"/>
              <a:t>Second level</a:t>
            </a:r>
          </a:p>
          <a:p>
            <a:pPr lvl="2"/>
            <a:r>
              <a:rPr lang="da-DK" dirty="0"/>
              <a:t>Third level</a:t>
            </a:r>
          </a:p>
          <a:p>
            <a:pPr lvl="3"/>
            <a:r>
              <a:rPr lang="da-DK" dirty="0" err="1"/>
              <a:t>Fourth</a:t>
            </a:r>
            <a:r>
              <a:rPr lang="da-DK" dirty="0"/>
              <a:t> level</a:t>
            </a:r>
          </a:p>
          <a:p>
            <a:pPr lvl="4"/>
            <a:r>
              <a:rPr lang="da-DK"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10C7C2D-B88C-FA49-9F1C-5E59FCAB9809}" type="datetime2">
              <a:rPr lang="da-DK" smtClean="0"/>
              <a:t>24.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a:t>Den årliga lønforhandling</a:t>
            </a:r>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2686684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Ou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accent1"/>
              </a:solidFill>
            </a:endParaRPr>
          </a:p>
        </p:txBody>
      </p:sp>
      <p:sp>
        <p:nvSpPr>
          <p:cNvPr id="2" name="Title 1"/>
          <p:cNvSpPr>
            <a:spLocks noGrp="1"/>
          </p:cNvSpPr>
          <p:nvPr>
            <p:ph type="title" hasCustomPrompt="1"/>
          </p:nvPr>
        </p:nvSpPr>
        <p:spPr>
          <a:xfrm>
            <a:off x="360000" y="2404800"/>
            <a:ext cx="11468874" cy="2160000"/>
          </a:xfrm>
        </p:spPr>
        <p:txBody>
          <a:bodyPr anchor="t" anchorCtr="0"/>
          <a:lstStyle>
            <a:lvl1pPr algn="l">
              <a:defRPr sz="19900">
                <a:solidFill>
                  <a:schemeClr val="accent1"/>
                </a:solidFill>
              </a:defRPr>
            </a:lvl1pPr>
          </a:lstStyle>
          <a:p>
            <a:r>
              <a:rPr lang="da-DK" noProof="0" dirty="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BEC97A55-29AA-1D42-8F4A-BCD86D340124}" type="datetime2">
              <a:rPr lang="da-DK" smtClean="0"/>
              <a:t>24.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r>
              <a:rPr lang="da-DK">
                <a:solidFill>
                  <a:schemeClr val="accent1"/>
                </a:solidFill>
              </a:rPr>
              <a:t>Den årliga lønforhandling</a:t>
            </a:r>
            <a:endParaRPr lang="da-DK" dirty="0">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dirty="0"/>
          </a:p>
        </p:txBody>
      </p:sp>
      <p:pic>
        <p:nvPicPr>
          <p:cNvPr id="4" name="Logo">
            <a:extLst>
              <a:ext uri="{FF2B5EF4-FFF2-40B4-BE49-F238E27FC236}">
                <a16:creationId xmlns:a16="http://schemas.microsoft.com/office/drawing/2014/main" id="{989FE538-7768-4465-9681-7A35D49845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131556174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dirty="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Agenda punkt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a:p>
            <a:pPr lvl="5"/>
            <a:r>
              <a:rPr lang="da-DK" noProof="0" dirty="0"/>
              <a:t>6</a:t>
            </a:r>
          </a:p>
          <a:p>
            <a:pPr lvl="6"/>
            <a:r>
              <a:rPr lang="da-DK" noProof="0" dirty="0"/>
              <a:t>7</a:t>
            </a:r>
          </a:p>
          <a:p>
            <a:pPr lvl="7"/>
            <a:r>
              <a:rPr lang="da-DK" noProof="0" dirty="0"/>
              <a:t>8</a:t>
            </a:r>
          </a:p>
          <a:p>
            <a:pPr lvl="8"/>
            <a:r>
              <a:rPr lang="da-DK" noProof="0" dirty="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01</a:t>
            </a:r>
          </a:p>
          <a:p>
            <a:pPr lvl="1"/>
            <a:r>
              <a:rPr lang="da-DK" noProof="0" dirty="0"/>
              <a:t>02</a:t>
            </a:r>
          </a:p>
          <a:p>
            <a:pPr lvl="2"/>
            <a:r>
              <a:rPr lang="da-DK" noProof="0" dirty="0"/>
              <a:t>03</a:t>
            </a:r>
          </a:p>
          <a:p>
            <a:pPr lvl="3"/>
            <a:r>
              <a:rPr lang="da-DK" noProof="0" dirty="0"/>
              <a:t>04</a:t>
            </a:r>
          </a:p>
          <a:p>
            <a:pPr lvl="4"/>
            <a:r>
              <a:rPr lang="da-DK" noProof="0" dirty="0"/>
              <a:t>05</a:t>
            </a:r>
          </a:p>
          <a:p>
            <a:pPr lvl="5"/>
            <a:r>
              <a:rPr lang="da-DK" noProof="0" dirty="0"/>
              <a:t>6</a:t>
            </a:r>
          </a:p>
          <a:p>
            <a:pPr lvl="6"/>
            <a:r>
              <a:rPr lang="da-DK" noProof="0" dirty="0"/>
              <a:t>7</a:t>
            </a:r>
          </a:p>
          <a:p>
            <a:pPr lvl="7"/>
            <a:r>
              <a:rPr lang="da-DK" noProof="0" dirty="0"/>
              <a:t>8</a:t>
            </a:r>
          </a:p>
          <a:p>
            <a:pPr lvl="8"/>
            <a:r>
              <a:rPr lang="da-DK" noProof="0"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2BCF0F92-5DD7-3545-8160-6105F7143FCD}" type="datetime2">
              <a:rPr lang="da-DK" smtClean="0"/>
              <a:t>24. november 2020</a:t>
            </a:fld>
            <a:endParaRPr lang="da-DK"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r>
              <a:rPr lang="da-DK"/>
              <a:t>Den årliga lønforhandling</a:t>
            </a:r>
            <a:endParaRPr lang="da-DK"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dirty="0"/>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dirty="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Agenda punkt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a:p>
            <a:pPr lvl="5"/>
            <a:r>
              <a:rPr lang="da-DK" noProof="0" dirty="0"/>
              <a:t>6</a:t>
            </a:r>
          </a:p>
          <a:p>
            <a:pPr lvl="6"/>
            <a:r>
              <a:rPr lang="da-DK" noProof="0" dirty="0"/>
              <a:t>7</a:t>
            </a:r>
          </a:p>
          <a:p>
            <a:pPr lvl="7"/>
            <a:r>
              <a:rPr lang="da-DK" noProof="0" dirty="0"/>
              <a:t>8</a:t>
            </a:r>
          </a:p>
          <a:p>
            <a:pPr lvl="8"/>
            <a:r>
              <a:rPr lang="da-DK" noProof="0" dirty="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dirty="0"/>
              <a:t>01</a:t>
            </a:r>
          </a:p>
          <a:p>
            <a:pPr lvl="1"/>
            <a:r>
              <a:rPr lang="da-DK" noProof="0" dirty="0"/>
              <a:t>02</a:t>
            </a:r>
          </a:p>
          <a:p>
            <a:pPr lvl="2"/>
            <a:r>
              <a:rPr lang="da-DK" noProof="0" dirty="0"/>
              <a:t>03</a:t>
            </a:r>
          </a:p>
          <a:p>
            <a:pPr lvl="3"/>
            <a:r>
              <a:rPr lang="da-DK" noProof="0" dirty="0"/>
              <a:t>04</a:t>
            </a:r>
          </a:p>
          <a:p>
            <a:pPr lvl="4"/>
            <a:r>
              <a:rPr lang="da-DK" noProof="0" dirty="0"/>
              <a:t>05</a:t>
            </a:r>
          </a:p>
          <a:p>
            <a:pPr lvl="5"/>
            <a:r>
              <a:rPr lang="da-DK" noProof="0" dirty="0"/>
              <a:t>6</a:t>
            </a:r>
          </a:p>
          <a:p>
            <a:pPr lvl="6"/>
            <a:r>
              <a:rPr lang="da-DK" noProof="0" dirty="0"/>
              <a:t>7</a:t>
            </a:r>
          </a:p>
          <a:p>
            <a:pPr lvl="7"/>
            <a:r>
              <a:rPr lang="da-DK" noProof="0" dirty="0"/>
              <a:t>8</a:t>
            </a:r>
          </a:p>
          <a:p>
            <a:pPr lvl="8"/>
            <a:r>
              <a:rPr lang="da-DK" noProof="0" dirty="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EEBE515A-AA7D-3446-AEEB-37A05CC1ACCF}" type="datetime2">
              <a:rPr lang="da-DK" smtClean="0"/>
              <a:t>24. november 2020</a:t>
            </a:fld>
            <a:endParaRPr lang="da-DK" dirty="0"/>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r>
              <a:rPr lang="da-DK"/>
              <a:t>Den årliga lønforhandling</a:t>
            </a:r>
            <a:endParaRPr lang="da-DK" dirty="0"/>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dirty="0"/>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80889856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dirty="0"/>
              <a:t>Klik for at tilføje titel</a:t>
            </a:r>
            <a:endParaRPr lang="da-DK" dirty="0"/>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71840B2C-1FE0-D749-A12E-83D994457067}" type="datetime2">
              <a:rPr lang="da-DK" smtClean="0"/>
              <a:t>24. november 2020</a:t>
            </a:fld>
            <a:endParaRPr lang="da-DK" dirty="0">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r>
              <a:rPr lang="da-DK"/>
              <a:t>Den årliga lønforhandling</a:t>
            </a:r>
            <a:endParaRPr lang="da-DK" dirty="0"/>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dirty="0"/>
              <a:t>Klik for at tilføje titel</a:t>
            </a:r>
            <a:endParaRPr lang="da-DK" dirty="0"/>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7BB3538E-CFA0-2148-9D4B-B02C998EEB68}" type="datetime2">
              <a:rPr lang="da-DK" smtClean="0"/>
              <a:t>24. november 2020</a:t>
            </a:fld>
            <a:endParaRPr lang="da-DK" dirty="0">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r>
              <a:rPr lang="da-DK"/>
              <a:t>Den årliga lønforhandling</a:t>
            </a:r>
            <a:endParaRPr lang="da-DK" dirty="0"/>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978355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Klik for at tilføje tekst</a:t>
            </a:r>
          </a:p>
          <a:p>
            <a:pPr lvl="1"/>
            <a:r>
              <a:rPr lang="da-DK" noProof="0" dirty="0"/>
              <a:t>Second level</a:t>
            </a:r>
          </a:p>
          <a:p>
            <a:pPr lvl="2"/>
            <a:r>
              <a:rPr lang="da-DK" noProof="0" dirty="0"/>
              <a:t>Third level</a:t>
            </a:r>
          </a:p>
          <a:p>
            <a:pPr lvl="3"/>
            <a:r>
              <a:rPr lang="da-DK" noProof="0" dirty="0" err="1"/>
              <a:t>Fourth</a:t>
            </a:r>
            <a:r>
              <a:rPr lang="da-DK" noProof="0" dirty="0"/>
              <a:t> level</a:t>
            </a:r>
          </a:p>
          <a:p>
            <a:pPr lvl="4"/>
            <a:r>
              <a:rPr lang="da-DK" noProof="0" dirty="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dirty="0"/>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87CAA57F-066B-DA41-98D3-DFF56FEEA45A}" type="datetime2">
              <a:rPr lang="da-DK" smtClean="0"/>
              <a:t>24. november 2020</a:t>
            </a:fld>
            <a:endParaRPr lang="da-DK"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da-DK"/>
              <a:t>Den årliga lønforhandling</a:t>
            </a:r>
            <a:endParaRPr lang="da-DK"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50" Type="http://schemas.openxmlformats.org/officeDocument/2006/relationships/tags" Target="../tags/tag8.xml"/><Relationship Id="rId55" Type="http://schemas.openxmlformats.org/officeDocument/2006/relationships/tags" Target="../tags/tag13.xml"/><Relationship Id="rId63" Type="http://schemas.openxmlformats.org/officeDocument/2006/relationships/tags" Target="../tags/tag2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3" Type="http://schemas.openxmlformats.org/officeDocument/2006/relationships/tags" Target="../tags/tag11.xml"/><Relationship Id="rId58" Type="http://schemas.openxmlformats.org/officeDocument/2006/relationships/tags" Target="../tags/tag16.xml"/><Relationship Id="rId66"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tags" Target="../tags/tag19.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56" Type="http://schemas.openxmlformats.org/officeDocument/2006/relationships/tags" Target="../tags/tag14.xml"/><Relationship Id="rId64" Type="http://schemas.openxmlformats.org/officeDocument/2006/relationships/tags" Target="../tags/tag22.xml"/><Relationship Id="rId8" Type="http://schemas.openxmlformats.org/officeDocument/2006/relationships/slideLayout" Target="../slideLayouts/slideLayout8.xml"/><Relationship Id="rId51" Type="http://schemas.openxmlformats.org/officeDocument/2006/relationships/tags" Target="../tags/tag9.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59" Type="http://schemas.openxmlformats.org/officeDocument/2006/relationships/tags" Target="../tags/tag17.xml"/><Relationship Id="rId67" Type="http://schemas.openxmlformats.org/officeDocument/2006/relationships/image" Target="../media/image2.sv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12.xml"/><Relationship Id="rId62" Type="http://schemas.openxmlformats.org/officeDocument/2006/relationships/tags" Target="../tags/tag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7.xml"/><Relationship Id="rId57" Type="http://schemas.openxmlformats.org/officeDocument/2006/relationships/tags" Target="../tags/tag15.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tags" Target="../tags/tag2.xml"/><Relationship Id="rId52" Type="http://schemas.openxmlformats.org/officeDocument/2006/relationships/tags" Target="../tags/tag10.xml"/><Relationship Id="rId60" Type="http://schemas.openxmlformats.org/officeDocument/2006/relationships/tags" Target="../tags/tag18.xml"/><Relationship Id="rId65" Type="http://schemas.openxmlformats.org/officeDocument/2006/relationships/tags" Target="../tags/tag2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2080800"/>
            <a:ext cx="11473200" cy="4053600"/>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a:t>
            </a:r>
          </a:p>
          <a:p>
            <a:pPr lvl="4"/>
            <a:r>
              <a:rPr lang="da-DK" noProof="0" dirty="0"/>
              <a:t>Level 5</a:t>
            </a:r>
          </a:p>
          <a:p>
            <a:pPr lvl="5"/>
            <a:r>
              <a:rPr lang="da-DK" noProof="0" dirty="0"/>
              <a:t>Level 6</a:t>
            </a:r>
          </a:p>
          <a:p>
            <a:pPr lvl="6"/>
            <a:r>
              <a:rPr lang="da-DK" noProof="0" dirty="0"/>
              <a:t>Level 7, Small Header</a:t>
            </a:r>
          </a:p>
          <a:p>
            <a:pPr lvl="7"/>
            <a:r>
              <a:rPr lang="da-DK" noProof="0" dirty="0"/>
              <a:t>Level 8, Small Body</a:t>
            </a:r>
          </a:p>
          <a:p>
            <a:pPr lvl="8"/>
            <a:r>
              <a:rPr lang="da-DK" noProof="0" dirty="0"/>
              <a:t>Level 9, </a:t>
            </a:r>
            <a:r>
              <a:rPr lang="da-DK" noProof="0" dirty="0" err="1"/>
              <a:t>Infographic</a:t>
            </a:r>
            <a:endParaRPr lang="da-DK" noProof="0"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802800"/>
            <a:ext cx="11473200" cy="1278000"/>
          </a:xfrm>
          <a:prstGeom prst="rect">
            <a:avLst/>
          </a:prstGeom>
        </p:spPr>
        <p:txBody>
          <a:bodyPr vert="horz" lIns="0" tIns="0" rIns="0" bIns="0" rtlCol="0" anchor="t" anchorCtr="0">
            <a:noAutofit/>
          </a:bodyPr>
          <a:lstStyle/>
          <a:p>
            <a:r>
              <a:rPr lang="da-DK" dirty="0"/>
              <a:t>Klik for at redigere titeltypografien i masteren</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358775" y="360000"/>
            <a:ext cx="985838" cy="108000"/>
          </a:xfrm>
          <a:prstGeom prst="rect">
            <a:avLst/>
          </a:prstGeom>
        </p:spPr>
        <p:txBody>
          <a:bodyPr vert="horz" lIns="0" tIns="0" rIns="0" bIns="0" rtlCol="0" anchor="ctr"/>
          <a:lstStyle>
            <a:lvl1pPr algn="l">
              <a:defRPr sz="600">
                <a:solidFill>
                  <a:schemeClr val="tx1"/>
                </a:solidFill>
              </a:defRPr>
            </a:lvl1pPr>
          </a:lstStyle>
          <a:p>
            <a:fld id="{A5588D0C-A96A-644F-BACD-A4C06C4E8810}" type="datetime2">
              <a:rPr lang="da-DK" smtClean="0"/>
              <a:t>24. november 2020</a:t>
            </a:fld>
            <a:endParaRPr lang="da-DK" dirty="0">
              <a:solidFill>
                <a:schemeClr val="tx1"/>
              </a:solidFill>
            </a:endParaRP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4613" y="360000"/>
            <a:ext cx="1612900" cy="108000"/>
          </a:xfrm>
          <a:prstGeom prst="rect">
            <a:avLst/>
          </a:prstGeom>
        </p:spPr>
        <p:txBody>
          <a:bodyPr vert="horz" lIns="0" tIns="0" rIns="0" bIns="0" rtlCol="0" anchor="ctr"/>
          <a:lstStyle>
            <a:lvl1pPr algn="l">
              <a:defRPr sz="600">
                <a:solidFill>
                  <a:schemeClr val="tx1"/>
                </a:solidFill>
              </a:defRPr>
            </a:lvl1pPr>
          </a:lstStyle>
          <a:p>
            <a:pPr algn="l"/>
            <a:r>
              <a:rPr lang="da-DK"/>
              <a:t>Den årliga lønforhandling</a:t>
            </a:r>
            <a:endParaRPr lang="da-DK"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82438" y="6389638"/>
            <a:ext cx="349200" cy="108000"/>
          </a:xfrm>
          <a:prstGeom prst="rect">
            <a:avLst/>
          </a:prstGeom>
        </p:spPr>
        <p:txBody>
          <a:bodyPr vert="horz" lIns="0" tIns="0" rIns="0" bIns="0" rtlCol="0" anchor="ctr"/>
          <a:lstStyle>
            <a:lvl1pPr algn="r">
              <a:defRPr sz="600">
                <a:solidFill>
                  <a:schemeClr val="tx1"/>
                </a:solidFill>
              </a:defRPr>
            </a:lvl1pPr>
          </a:lstStyle>
          <a:p>
            <a:fld id="{23AA811B-2EBD-4900-905E-5BE206449611}" type="slidenum">
              <a:rPr lang="da-DK" smtClean="0"/>
              <a:pPr/>
              <a:t>‹nr.›</a:t>
            </a:fld>
            <a:endParaRPr lang="da-DK" dirty="0"/>
          </a:p>
        </p:txBody>
      </p:sp>
      <p:pic>
        <p:nvPicPr>
          <p:cNvPr id="57" name="Logo">
            <a:extLst>
              <a:ext uri="{FF2B5EF4-FFF2-40B4-BE49-F238E27FC236}">
                <a16:creationId xmlns:a16="http://schemas.microsoft.com/office/drawing/2014/main" id="{B3F0A4F3-C4FE-47A6-804C-29AB35D358FB}"/>
              </a:ext>
            </a:extLst>
          </p:cNvPr>
          <p:cNvPicPr>
            <a:picLocks noChangeAspect="1"/>
          </p:cNvPicPr>
          <p:nvPr userDrawn="1"/>
        </p:nvPicPr>
        <p:blipFill>
          <a:blip r:embed="rId66" cstate="print">
            <a:extLst>
              <a:ext uri="{28A0092B-C50C-407E-A947-70E740481C1C}">
                <a14:useLocalDpi xmlns:a14="http://schemas.microsoft.com/office/drawing/2010/main"/>
              </a:ext>
              <a:ext uri="{96DAC541-7B7A-43D3-8B79-37D633B846F1}">
                <asvg:svgBlip xmlns:asvg="http://schemas.microsoft.com/office/drawing/2016/SVG/main" r:embed="rId67"/>
              </a:ext>
            </a:extLst>
          </a:blip>
          <a:stretch>
            <a:fillRect/>
          </a:stretch>
        </p:blipFill>
        <p:spPr>
          <a:xfrm>
            <a:off x="11727328" y="355788"/>
            <a:ext cx="108553" cy="217488"/>
          </a:xfrm>
          <a:prstGeom prst="rect">
            <a:avLst/>
          </a:prstGeom>
        </p:spPr>
      </p:pic>
      <p:sp>
        <p:nvSpPr>
          <p:cNvPr id="32" name="[WorkArea]" descr="&lt;?xml version=&quot;1.0&quot; encoding=&quot;utf-16&quot;?&gt;&#10;&lt;GridTheme xmlns:xsi=&quot;http://www.w3.org/2001/XMLSchema-instance&quot; xmlns:xsd=&quot;http://www.w3.org/2001/XMLSchema&quot;&gt;&#10;  &lt;GuideLines /&gt;&#10;  &lt;SubGrids&gt;&#10;    &lt;SubGrid&gt;&#10;      &lt;Left&gt;28.3467712&lt;/Left&gt;&#10;      &lt;Top&gt;28.3464565&lt;/Top&gt;&#10;      &lt;Width&gt;49.2910233&lt;/Width&gt;&#10;      &lt;Height&gt;483.3071&lt;/Height&gt;&#10;    &lt;/SubGrid&gt;&#10;    &lt;SubGrid&gt;&#10;      &lt;Left&gt;77.6377945&lt;/Left&gt;&#10;      &lt;Top&gt;28.3464565&lt;/Top&gt;&#10;      &lt;Width&gt;28.3464565&lt;/Width&gt;&#10;      &lt;Height&gt;483.3071&lt;/Height&gt;&#10;    &lt;/SubGrid&gt;&#10;    &lt;SubGrid&gt;&#10;      &lt;Left&gt;105.984253&lt;/Left&gt;&#10;      &lt;Top&gt;28.3464565&lt;/Top&gt;&#10;      &lt;Width&gt;49.29134&lt;/Width&gt;&#10;      &lt;Height&gt;483.3071&lt;/Height&gt;&#10;    &lt;/SubGrid&gt;&#10;    &lt;SubGrid&gt;&#10;      &lt;Left&gt;155.275589&lt;/Left&gt;&#10;      &lt;Top&gt;28.3464565&lt;/Top&gt;&#10;      &lt;Width&gt;28.3464565&lt;/Width&gt;&#10;      &lt;Height&gt;483.3071&lt;/Height&gt;&#10;    &lt;/SubGrid&gt;&#10;    &lt;SubGrid&gt;&#10;      &lt;Left&gt;183.62204&lt;/Left&gt;&#10;      &lt;Top&gt;28.3464565&lt;/Top&gt;&#10;      &lt;Width&gt;49.29134&lt;/Width&gt;&#10;      &lt;Height&gt;483.3071&lt;/Height&gt;&#10;    &lt;/SubGrid&gt;&#10;    &lt;SubGrid&gt;&#10;      &lt;Left&gt;232.913391&lt;/Left&gt;&#10;      &lt;Top&gt;28.3464565&lt;/Top&gt;&#10;      &lt;Width&gt;28.3464565&lt;/Width&gt;&#10;      &lt;Height&gt;483.3071&lt;/Height&gt;&#10;    &lt;/SubGrid&gt;&#10;    &lt;SubGrid&gt;&#10;      &lt;Left&gt;261.259857&lt;/Left&gt;&#10;      &lt;Top&gt;28.3464565&lt;/Top&gt;&#10;      &lt;Width&gt;49.29134&lt;/Width&gt;&#10;      &lt;Height&gt;483.3071&lt;/Height&gt;&#10;    &lt;/SubGrid&gt;&#10;    &lt;SubGrid&gt;&#10;      &lt;Left&gt;310.551178&lt;/Left&gt;&#10;      &lt;Top&gt;28.3464565&lt;/Top&gt;&#10;      &lt;Width&gt;28.3464565&lt;/Width&gt;&#10;      &lt;Height&gt;483.3071&lt;/Height&gt;&#10;    &lt;/SubGrid&gt;&#10;    &lt;SubGrid&gt;&#10;      &lt;Left&gt;338.897644&lt;/Left&gt;&#10;      &lt;Top&gt;28.3464565&lt;/Top&gt;&#10;      &lt;Width&gt;49.29134&lt;/Width&gt;&#10;      &lt;Height&gt;483.3071&lt;/Height&gt;&#10;    &lt;/SubGrid&gt;&#10;    &lt;SubGrid&gt;&#10;      &lt;Left&gt;388.188965&lt;/Left&gt;&#10;      &lt;Top&gt;28.3464565&lt;/Top&gt;&#10;      &lt;Width&gt;28.3464565&lt;/Width&gt;&#10;      &lt;Height&gt;483.3071&lt;/Height&gt;&#10;    &lt;/SubGrid&gt;&#10;    &lt;SubGrid&gt;&#10;      &lt;Left&gt;416.535431&lt;/Left&gt;&#10;      &lt;Top&gt;28.3464565&lt;/Top&gt;&#10;      &lt;Width&gt;49.29134&lt;/Width&gt;&#10;      &lt;Height&gt;483.3071&lt;/Height&gt;&#10;    &lt;/SubGrid&gt;&#10;    &lt;SubGrid&gt;&#10;      &lt;Left&gt;465.826782&lt;/Left&gt;&#10;      &lt;Top&gt;28.3464565&lt;/Top&gt;&#10;      &lt;Width&gt;28.3464565&lt;/Width&gt;&#10;      &lt;Height&gt;483.3071&lt;/Height&gt;&#10;    &lt;/SubGrid&gt;&#10;    &lt;SubGrid&gt;&#10;      &lt;Left&gt;494.173218&lt;/Left&gt;&#10;      &lt;Top&gt;28.3464565&lt;/Top&gt;&#10;      &lt;Width&gt;49.29134&lt;/Width&gt;&#10;      &lt;Height&gt;483.3071&lt;/Height&gt;&#10;    &lt;/SubGrid&gt;&#10;    &lt;SubGrid&gt;&#10;      &lt;Left&gt;543.464539&lt;/Left&gt;&#10;      &lt;Top&gt;28.3464565&lt;/Top&gt;&#10;      &lt;Width&gt;28.3463783&lt;/Width&gt;&#10;      &lt;Height&gt;483.3071&lt;/Height&gt;&#10;    &lt;/SubGrid&gt;&#10;    &lt;SubGrid&gt;&#10;      &lt;Left&gt;571.811035&lt;/Left&gt;&#10;      &lt;Top&gt;28.3464565&lt;/Top&gt;&#10;      &lt;Width&gt;49.29134&lt;/Width&gt;&#10;      &lt;Height&gt;483.3071&lt;/Height&gt;&#10;    &lt;/SubGrid&gt;&#10;    &lt;SubGrid&gt;&#10;      &lt;Left&gt;621.102356&lt;/Left&gt;&#10;      &lt;Top&gt;28.3464565&lt;/Top&gt;&#10;      &lt;Width&gt;28.3464565&lt;/Width&gt;&#10;      &lt;Height&gt;483.3071&lt;/Height&gt;&#10;    &lt;/SubGrid&gt;&#10;    &lt;SubGrid&gt;&#10;      &lt;Left&gt;649.4488&lt;/Left&gt;&#10;      &lt;Top&gt;28.3464565&lt;/Top&gt;&#10;      &lt;Width&gt;49.29126&lt;/Width&gt;&#10;      &lt;Height&gt;483.3071&lt;/Height&gt;&#10;    &lt;/SubGrid&gt;&#10;    &lt;SubGrid&gt;&#10;      &lt;Left&gt;698.7402&lt;/Left&gt;&#10;      &lt;Top&gt;28.3464565&lt;/Top&gt;&#10;      &lt;Width&gt;28.3464565&lt;/Width&gt;&#10;      &lt;Height&gt;483.3071&lt;/Height&gt;&#10;    &lt;/SubGrid&gt;&#10;    &lt;SubGrid&gt;&#10;      &lt;Left&gt;727.0866&lt;/Left&gt;&#10;      &lt;Top&gt;28.3464565&lt;/Top&gt;&#10;      &lt;Width&gt;49.29134&lt;/Width&gt;&#10;      &lt;Height&gt;483.3071&lt;/Height&gt;&#10;    &lt;/SubGrid&gt;&#10;    &lt;SubGrid&gt;&#10;      &lt;Left&gt;776.3779&lt;/Left&gt;&#10;      &lt;Top&gt;28.3464565&lt;/Top&gt;&#10;      &lt;Width&gt;28.3463783&lt;/Width&gt;&#10;      &lt;Height&gt;483.3071&lt;/Height&gt;&#10;    &lt;/SubGrid&gt;&#10;    &lt;SubGrid&gt;&#10;      &lt;Left&gt;804.7244&lt;/Left&gt;&#10;      &lt;Top&gt;28.3464565&lt;/Top&gt;&#10;      &lt;Width&gt;49.29134&lt;/Width&gt;&#10;      &lt;Height&gt;483.3071&lt;/Height&gt;&#10;    &lt;/SubGrid&gt;&#10;    &lt;SubGrid&gt;&#10;      &lt;Left&gt;854.015747&lt;/Left&gt;&#10;      &lt;Top&gt;28.3464565&lt;/Top&gt;&#10;      &lt;Width&gt;28.3464565&lt;/Width&gt;&#10;      &lt;Height&gt;483.3071&lt;/Height&gt;&#10;    &lt;/SubGrid&gt;&#10;    &lt;SubGrid&gt;&#10;      &lt;Left&gt;882.3622&lt;/Left&gt;&#10;      &lt;Top&gt;28.3464565&lt;/Top&gt;&#10;      &lt;Width&gt;49.29126&lt;/Width&gt;&#10;      &lt;Height&gt;483.3071&lt;/Height&gt;&#10;    &lt;/SubGrid&gt;&#10;  &lt;/SubGrids&gt;&#10;  &lt;WorkArea&gt;&#10;    &lt;Top&gt;28.3464565&lt;/Top&gt;&#10;    &lt;Left&gt;28.3467712&lt;/Left&gt;&#10;    &lt;Width&gt;903.306763&lt;/Width&gt;&#10;    &lt;Height&gt;483.307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A943CBC3-1311-49A2-9FE5-39EB05D223BF}"/>
              </a:ext>
            </a:extLst>
          </p:cNvPr>
          <p:cNvSpPr/>
          <p:nvPr userDrawn="1"/>
        </p:nvSpPr>
        <p:spPr>
          <a:xfrm>
            <a:off x="360004" y="360000"/>
            <a:ext cx="11471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3" name="Rectangle 32" hidden="1">
            <a:extLst>
              <a:ext uri="{FF2B5EF4-FFF2-40B4-BE49-F238E27FC236}">
                <a16:creationId xmlns:a16="http://schemas.microsoft.com/office/drawing/2014/main" id="{71C94564-454B-4781-A580-7843A7B05A9A}"/>
              </a:ext>
            </a:extLst>
          </p:cNvPr>
          <p:cNvSpPr/>
          <p:nvPr userDrawn="1">
            <p:custDataLst>
              <p:tags r:id="rId43"/>
            </p:custDataLst>
          </p:nvPr>
        </p:nvSpPr>
        <p:spPr>
          <a:xfrm>
            <a:off x="360004" y="360000"/>
            <a:ext cx="625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F7CFB1F1-5965-4A6A-8967-B953091D36EF}"/>
              </a:ext>
            </a:extLst>
          </p:cNvPr>
          <p:cNvSpPr/>
          <p:nvPr userDrawn="1">
            <p:custDataLst>
              <p:tags r:id="rId44"/>
            </p:custDataLst>
          </p:nvPr>
        </p:nvSpPr>
        <p:spPr>
          <a:xfrm>
            <a:off x="98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991965B4-6561-42A5-9595-858E838C1F01}"/>
              </a:ext>
            </a:extLst>
          </p:cNvPr>
          <p:cNvSpPr/>
          <p:nvPr userDrawn="1">
            <p:custDataLst>
              <p:tags r:id="rId45"/>
            </p:custDataLst>
          </p:nvPr>
        </p:nvSpPr>
        <p:spPr>
          <a:xfrm>
            <a:off x="134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9C5B6794-60F4-4582-9141-4ACF49903584}"/>
              </a:ext>
            </a:extLst>
          </p:cNvPr>
          <p:cNvSpPr/>
          <p:nvPr userDrawn="1">
            <p:custDataLst>
              <p:tags r:id="rId46"/>
            </p:custDataLst>
          </p:nvPr>
        </p:nvSpPr>
        <p:spPr>
          <a:xfrm>
            <a:off x="1972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8C7F55F-D518-404A-9901-C75E03997B9F}"/>
              </a:ext>
            </a:extLst>
          </p:cNvPr>
          <p:cNvSpPr/>
          <p:nvPr userDrawn="1">
            <p:custDataLst>
              <p:tags r:id="rId47"/>
            </p:custDataLst>
          </p:nvPr>
        </p:nvSpPr>
        <p:spPr>
          <a:xfrm>
            <a:off x="233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3E33D35D-5258-42E6-A80B-0502B4C3F97B}"/>
              </a:ext>
            </a:extLst>
          </p:cNvPr>
          <p:cNvSpPr/>
          <p:nvPr userDrawn="1">
            <p:custDataLst>
              <p:tags r:id="rId48"/>
            </p:custDataLst>
          </p:nvPr>
        </p:nvSpPr>
        <p:spPr>
          <a:xfrm>
            <a:off x="295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FEAE639E-C5AE-4B0A-A7E0-F6A5B0E0A334}"/>
              </a:ext>
            </a:extLst>
          </p:cNvPr>
          <p:cNvSpPr/>
          <p:nvPr userDrawn="1">
            <p:custDataLst>
              <p:tags r:id="rId49"/>
            </p:custDataLst>
          </p:nvPr>
        </p:nvSpPr>
        <p:spPr>
          <a:xfrm>
            <a:off x="3318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8E434181-D8A6-4ACD-9781-D820F738EACD}"/>
              </a:ext>
            </a:extLst>
          </p:cNvPr>
          <p:cNvSpPr/>
          <p:nvPr userDrawn="1">
            <p:custDataLst>
              <p:tags r:id="rId50"/>
            </p:custDataLst>
          </p:nvPr>
        </p:nvSpPr>
        <p:spPr>
          <a:xfrm>
            <a:off x="394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127B2E2A-52D9-49F4-9D86-BAF6CE3CF539}"/>
              </a:ext>
            </a:extLst>
          </p:cNvPr>
          <p:cNvSpPr/>
          <p:nvPr userDrawn="1">
            <p:custDataLst>
              <p:tags r:id="rId51"/>
            </p:custDataLst>
          </p:nvPr>
        </p:nvSpPr>
        <p:spPr>
          <a:xfrm>
            <a:off x="430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0DA620EB-8B0B-436B-9121-3251E2FB9FAB}"/>
              </a:ext>
            </a:extLst>
          </p:cNvPr>
          <p:cNvSpPr/>
          <p:nvPr userDrawn="1">
            <p:custDataLst>
              <p:tags r:id="rId52"/>
            </p:custDataLst>
          </p:nvPr>
        </p:nvSpPr>
        <p:spPr>
          <a:xfrm>
            <a:off x="4930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2D5A9CA0-56EF-4AD2-B5E5-FE3098EB6596}"/>
              </a:ext>
            </a:extLst>
          </p:cNvPr>
          <p:cNvSpPr/>
          <p:nvPr userDrawn="1">
            <p:custDataLst>
              <p:tags r:id="rId53"/>
            </p:custDataLst>
          </p:nvPr>
        </p:nvSpPr>
        <p:spPr>
          <a:xfrm>
            <a:off x="529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E3322AFB-C3F8-4584-B354-26E6FC8FC0F8}"/>
              </a:ext>
            </a:extLst>
          </p:cNvPr>
          <p:cNvSpPr/>
          <p:nvPr userDrawn="1">
            <p:custDataLst>
              <p:tags r:id="rId54"/>
            </p:custDataLst>
          </p:nvPr>
        </p:nvSpPr>
        <p:spPr>
          <a:xfrm>
            <a:off x="591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F101F44C-AF82-4C50-8361-E1E8CDAED7CB}"/>
              </a:ext>
            </a:extLst>
          </p:cNvPr>
          <p:cNvSpPr/>
          <p:nvPr userDrawn="1">
            <p:custDataLst>
              <p:tags r:id="rId55"/>
            </p:custDataLst>
          </p:nvPr>
        </p:nvSpPr>
        <p:spPr>
          <a:xfrm>
            <a:off x="627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99F06B9D-0AB7-4B76-B8AD-02FD5467F2DA}"/>
              </a:ext>
            </a:extLst>
          </p:cNvPr>
          <p:cNvSpPr/>
          <p:nvPr userDrawn="1">
            <p:custDataLst>
              <p:tags r:id="rId56"/>
            </p:custDataLst>
          </p:nvPr>
        </p:nvSpPr>
        <p:spPr>
          <a:xfrm>
            <a:off x="6902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7" name="Rectangle 46" hidden="1">
            <a:extLst>
              <a:ext uri="{FF2B5EF4-FFF2-40B4-BE49-F238E27FC236}">
                <a16:creationId xmlns:a16="http://schemas.microsoft.com/office/drawing/2014/main" id="{B79CBA20-7292-4EB7-8DB5-E8B4BAB62244}"/>
              </a:ext>
            </a:extLst>
          </p:cNvPr>
          <p:cNvSpPr/>
          <p:nvPr userDrawn="1">
            <p:custDataLst>
              <p:tags r:id="rId57"/>
            </p:custDataLst>
          </p:nvPr>
        </p:nvSpPr>
        <p:spPr>
          <a:xfrm>
            <a:off x="726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8" name="Rectangle 47" hidden="1">
            <a:extLst>
              <a:ext uri="{FF2B5EF4-FFF2-40B4-BE49-F238E27FC236}">
                <a16:creationId xmlns:a16="http://schemas.microsoft.com/office/drawing/2014/main" id="{DD782FC1-3CF3-43A1-AB40-EA754E9CAECC}"/>
              </a:ext>
            </a:extLst>
          </p:cNvPr>
          <p:cNvSpPr/>
          <p:nvPr userDrawn="1">
            <p:custDataLst>
              <p:tags r:id="rId58"/>
            </p:custDataLst>
          </p:nvPr>
        </p:nvSpPr>
        <p:spPr>
          <a:xfrm>
            <a:off x="788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9" name="Rectangle 48" hidden="1">
            <a:extLst>
              <a:ext uri="{FF2B5EF4-FFF2-40B4-BE49-F238E27FC236}">
                <a16:creationId xmlns:a16="http://schemas.microsoft.com/office/drawing/2014/main" id="{2086F463-A740-402E-9E1D-2A4A22D913E0}"/>
              </a:ext>
            </a:extLst>
          </p:cNvPr>
          <p:cNvSpPr/>
          <p:nvPr userDrawn="1">
            <p:custDataLst>
              <p:tags r:id="rId59"/>
            </p:custDataLst>
          </p:nvPr>
        </p:nvSpPr>
        <p:spPr>
          <a:xfrm>
            <a:off x="8248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0" name="Rectangle 49" hidden="1">
            <a:extLst>
              <a:ext uri="{FF2B5EF4-FFF2-40B4-BE49-F238E27FC236}">
                <a16:creationId xmlns:a16="http://schemas.microsoft.com/office/drawing/2014/main" id="{F370992A-92C7-4116-BC4C-9BADCB286F34}"/>
              </a:ext>
            </a:extLst>
          </p:cNvPr>
          <p:cNvSpPr/>
          <p:nvPr userDrawn="1">
            <p:custDataLst>
              <p:tags r:id="rId60"/>
            </p:custDataLst>
          </p:nvPr>
        </p:nvSpPr>
        <p:spPr>
          <a:xfrm>
            <a:off x="887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1" name="Rectangle 50" hidden="1">
            <a:extLst>
              <a:ext uri="{FF2B5EF4-FFF2-40B4-BE49-F238E27FC236}">
                <a16:creationId xmlns:a16="http://schemas.microsoft.com/office/drawing/2014/main" id="{CF687FB8-6B1C-4D06-BD6F-1EE2F18345A8}"/>
              </a:ext>
            </a:extLst>
          </p:cNvPr>
          <p:cNvSpPr/>
          <p:nvPr userDrawn="1">
            <p:custDataLst>
              <p:tags r:id="rId61"/>
            </p:custDataLst>
          </p:nvPr>
        </p:nvSpPr>
        <p:spPr>
          <a:xfrm>
            <a:off x="923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2" name="Rectangle 51" hidden="1">
            <a:extLst>
              <a:ext uri="{FF2B5EF4-FFF2-40B4-BE49-F238E27FC236}">
                <a16:creationId xmlns:a16="http://schemas.microsoft.com/office/drawing/2014/main" id="{8336EFA1-FACB-4BF7-9108-BEDA9F7D9FFA}"/>
              </a:ext>
            </a:extLst>
          </p:cNvPr>
          <p:cNvSpPr/>
          <p:nvPr userDrawn="1">
            <p:custDataLst>
              <p:tags r:id="rId62"/>
            </p:custDataLst>
          </p:nvPr>
        </p:nvSpPr>
        <p:spPr>
          <a:xfrm>
            <a:off x="9860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3" name="Rectangle 52" hidden="1">
            <a:extLst>
              <a:ext uri="{FF2B5EF4-FFF2-40B4-BE49-F238E27FC236}">
                <a16:creationId xmlns:a16="http://schemas.microsoft.com/office/drawing/2014/main" id="{7B05886B-7440-432D-BBAA-6255EDBC3023}"/>
              </a:ext>
            </a:extLst>
          </p:cNvPr>
          <p:cNvSpPr/>
          <p:nvPr userDrawn="1">
            <p:custDataLst>
              <p:tags r:id="rId63"/>
            </p:custDataLst>
          </p:nvPr>
        </p:nvSpPr>
        <p:spPr>
          <a:xfrm>
            <a:off x="1022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4" name="Rectangle 53" hidden="1">
            <a:extLst>
              <a:ext uri="{FF2B5EF4-FFF2-40B4-BE49-F238E27FC236}">
                <a16:creationId xmlns:a16="http://schemas.microsoft.com/office/drawing/2014/main" id="{6373290E-6A23-48F4-9DB8-E1A332CAF61A}"/>
              </a:ext>
            </a:extLst>
          </p:cNvPr>
          <p:cNvSpPr/>
          <p:nvPr userDrawn="1">
            <p:custDataLst>
              <p:tags r:id="rId64"/>
            </p:custDataLst>
          </p:nvPr>
        </p:nvSpPr>
        <p:spPr>
          <a:xfrm>
            <a:off x="1084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5" name="Rectangle 54" hidden="1">
            <a:extLst>
              <a:ext uri="{FF2B5EF4-FFF2-40B4-BE49-F238E27FC236}">
                <a16:creationId xmlns:a16="http://schemas.microsoft.com/office/drawing/2014/main" id="{8E2359D7-F7DF-429E-B906-D1EA9B877410}"/>
              </a:ext>
            </a:extLst>
          </p:cNvPr>
          <p:cNvSpPr/>
          <p:nvPr userDrawn="1">
            <p:custDataLst>
              <p:tags r:id="rId65"/>
            </p:custDataLst>
          </p:nvPr>
        </p:nvSpPr>
        <p:spPr>
          <a:xfrm>
            <a:off x="11206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63" r:id="rId2"/>
    <p:sldLayoutId id="2147483764" r:id="rId3"/>
    <p:sldLayoutId id="2147483765" r:id="rId4"/>
    <p:sldLayoutId id="2147483737" r:id="rId5"/>
    <p:sldLayoutId id="2147483766" r:id="rId6"/>
    <p:sldLayoutId id="2147483731" r:id="rId7"/>
    <p:sldLayoutId id="2147483767" r:id="rId8"/>
    <p:sldLayoutId id="2147483732"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43" r:id="rId20"/>
    <p:sldLayoutId id="2147483744" r:id="rId21"/>
    <p:sldLayoutId id="2147483759" r:id="rId22"/>
    <p:sldLayoutId id="2147483753" r:id="rId23"/>
    <p:sldLayoutId id="2147483778" r:id="rId24"/>
    <p:sldLayoutId id="2147483779" r:id="rId25"/>
    <p:sldLayoutId id="2147483780" r:id="rId26"/>
    <p:sldLayoutId id="2147483781" r:id="rId27"/>
    <p:sldLayoutId id="2147483782" r:id="rId28"/>
    <p:sldLayoutId id="2147483783" r:id="rId29"/>
    <p:sldLayoutId id="2147483784" r:id="rId30"/>
    <p:sldLayoutId id="2147483785" r:id="rId31"/>
    <p:sldLayoutId id="2147483786" r:id="rId32"/>
    <p:sldLayoutId id="2147483787" r:id="rId33"/>
    <p:sldLayoutId id="2147483788" r:id="rId34"/>
    <p:sldLayoutId id="2147483789" r:id="rId35"/>
    <p:sldLayoutId id="2147483802" r:id="rId36"/>
    <p:sldLayoutId id="2147483803" r:id="rId37"/>
    <p:sldLayoutId id="2147483804" r:id="rId38"/>
    <p:sldLayoutId id="2147483805" r:id="rId39"/>
    <p:sldLayoutId id="2147483806" r:id="rId40"/>
    <p:sldLayoutId id="2147483807" r:id="rId41"/>
  </p:sldLayoutIdLst>
  <p:hf hd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3" userDrawn="1">
          <p15:clr>
            <a:srgbClr val="F26B43"/>
          </p15:clr>
        </p15:guide>
        <p15:guide id="2" pos="4347" userDrawn="1">
          <p15:clr>
            <a:srgbClr val="F26B43"/>
          </p15:clr>
        </p15:guide>
        <p15:guide id="3" orient="horz" pos="226" userDrawn="1">
          <p15:clr>
            <a:srgbClr val="F26B43"/>
          </p15:clr>
        </p15:guide>
        <p15:guide id="4" orient="horz" pos="4093" userDrawn="1">
          <p15:clr>
            <a:srgbClr val="F26B43"/>
          </p15:clr>
        </p15:guide>
        <p15:guide id="5" pos="6437" userDrawn="1">
          <p15:clr>
            <a:srgbClr val="F26B43"/>
          </p15:clr>
        </p15:guide>
        <p15:guide id="6" pos="6832" userDrawn="1">
          <p15:clr>
            <a:srgbClr val="F26B43"/>
          </p15:clr>
        </p15:guide>
        <p15:guide id="7" pos="2090" userDrawn="1">
          <p15:clr>
            <a:srgbClr val="F26B43"/>
          </p15:clr>
        </p15:guide>
        <p15:guide id="8" pos="2484" userDrawn="1">
          <p15:clr>
            <a:srgbClr val="F26B43"/>
          </p15:clr>
        </p15:guide>
        <p15:guide id="9" pos="847" userDrawn="1">
          <p15:clr>
            <a:srgbClr val="F26B43"/>
          </p15:clr>
        </p15:guide>
        <p15:guide id="10" pos="1242" userDrawn="1">
          <p15:clr>
            <a:srgbClr val="F26B43"/>
          </p15:clr>
        </p15:guide>
        <p15:guide id="11" pos="2711" userDrawn="1">
          <p15:clr>
            <a:srgbClr val="F26B43"/>
          </p15:clr>
        </p15:guide>
        <p15:guide id="12" pos="3105" userDrawn="1">
          <p15:clr>
            <a:srgbClr val="F26B43"/>
          </p15:clr>
        </p15:guide>
        <p15:guide id="13" pos="5195" userDrawn="1">
          <p15:clr>
            <a:srgbClr val="F26B43"/>
          </p15:clr>
        </p15:guide>
        <p15:guide id="14" pos="5589" userDrawn="1">
          <p15:clr>
            <a:srgbClr val="F26B43"/>
          </p15:clr>
        </p15:guide>
        <p15:guide id="15" pos="3332" userDrawn="1">
          <p15:clr>
            <a:srgbClr val="F26B43"/>
          </p15:clr>
        </p15:guide>
        <p15:guide id="16" pos="4574" userDrawn="1">
          <p15:clr>
            <a:srgbClr val="F26B43"/>
          </p15:clr>
        </p15:guide>
        <p15:guide id="17" pos="4968" userDrawn="1">
          <p15:clr>
            <a:srgbClr val="F26B43"/>
          </p15:clr>
        </p15:guide>
        <p15:guide id="18" pos="5816" userDrawn="1">
          <p15:clr>
            <a:srgbClr val="F26B43"/>
          </p15:clr>
        </p15:guide>
        <p15:guide id="19" pos="6211" userDrawn="1">
          <p15:clr>
            <a:srgbClr val="F26B43"/>
          </p15:clr>
        </p15:guide>
        <p15:guide id="20" pos="3726" userDrawn="1">
          <p15:clr>
            <a:srgbClr val="F26B43"/>
          </p15:clr>
        </p15:guide>
        <p15:guide id="21" pos="1468" userDrawn="1">
          <p15:clr>
            <a:srgbClr val="F26B43"/>
          </p15:clr>
        </p15:guide>
        <p15:guide id="22" pos="1863" userDrawn="1">
          <p15:clr>
            <a:srgbClr val="F26B43"/>
          </p15:clr>
        </p15:guide>
        <p15:guide id="23" pos="7058" userDrawn="1">
          <p15:clr>
            <a:srgbClr val="F26B43"/>
          </p15:clr>
        </p15:guide>
        <p15:guide id="24" pos="226" userDrawn="1">
          <p15:clr>
            <a:srgbClr val="F26B43"/>
          </p15:clr>
        </p15:guide>
        <p15:guide id="25" pos="621" userDrawn="1">
          <p15:clr>
            <a:srgbClr val="F26B43"/>
          </p15:clr>
        </p15:guide>
        <p15:guide id="26" pos="74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dm.dk/din-loen/loenstatistikker-og-loentabeller/kommunalt-ansat/special-og-chefkonsulent" TargetMode="External"/><Relationship Id="rId2" Type="http://schemas.openxmlformats.org/officeDocument/2006/relationships/hyperlink" Target="https://dm.dk/din-loen/loenstatistikker-og-loentabeller/kommunalt-ansat" TargetMode="External"/><Relationship Id="rId1" Type="http://schemas.openxmlformats.org/officeDocument/2006/relationships/slideLayout" Target="../slideLayouts/slideLayout7.xml"/><Relationship Id="rId4" Type="http://schemas.openxmlformats.org/officeDocument/2006/relationships/hyperlink" Target="https://dm.dk/din-loen/loenstatistikker-og-loentabeller/kommunalt-ansat/raadighedstillae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m.dk/din-loen/loenstatistikker-og-loentabeller/regionalt-ansat/special-og-chefkonsulent" TargetMode="External"/><Relationship Id="rId2" Type="http://schemas.openxmlformats.org/officeDocument/2006/relationships/hyperlink" Target="https://dm.dk/din-loen/loenstatistikker-og-loentabeller/regionalt-ansat" TargetMode="External"/><Relationship Id="rId1" Type="http://schemas.openxmlformats.org/officeDocument/2006/relationships/slideLayout" Target="../slideLayouts/slideLayout7.xml"/><Relationship Id="rId4" Type="http://schemas.openxmlformats.org/officeDocument/2006/relationships/hyperlink" Target="https://dm.dk/din-loen/loenstatistikker-og-loentabeller/regionalt-ansat/raadighedstillae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m.dk/din-loen/loenstatistikker-og-loentabeller/statsansat/specialkonsulent-chefkonsulent-og-chefkonsulent-med-personaleansvar" TargetMode="External"/><Relationship Id="rId2" Type="http://schemas.openxmlformats.org/officeDocument/2006/relationships/hyperlink" Target="https://dm.dk/din-loen/loenstatistikker-og-loentabeller/statsansat" TargetMode="External"/><Relationship Id="rId1" Type="http://schemas.openxmlformats.org/officeDocument/2006/relationships/slideLayout" Target="../slideLayouts/slideLayout7.xml"/><Relationship Id="rId4" Type="http://schemas.openxmlformats.org/officeDocument/2006/relationships/hyperlink" Target="https://dm.dk/din-loen/loenstatistikker-og-loentabeller/statsansat/raadighedstillae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loenoverblik.dk/" TargetMode="External"/><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D1681CA-0EF9-464F-829B-54D2E574FC16}"/>
              </a:ext>
            </a:extLst>
          </p:cNvPr>
          <p:cNvSpPr>
            <a:spLocks noGrp="1"/>
          </p:cNvSpPr>
          <p:nvPr>
            <p:ph type="ctrTitle"/>
          </p:nvPr>
        </p:nvSpPr>
        <p:spPr/>
        <p:txBody>
          <a:bodyPr/>
          <a:lstStyle/>
          <a:p>
            <a:pPr algn="r"/>
            <a:r>
              <a:rPr lang="da-DK" dirty="0"/>
              <a:t>Årlig lønforhandling</a:t>
            </a:r>
            <a:br>
              <a:rPr lang="da-DK" dirty="0"/>
            </a:br>
            <a:r>
              <a:rPr lang="da-DK" sz="3200" dirty="0"/>
              <a:t>- på det offentlige område</a:t>
            </a:r>
          </a:p>
        </p:txBody>
      </p:sp>
      <p:sp>
        <p:nvSpPr>
          <p:cNvPr id="2" name="Pladsholder til dato 1">
            <a:extLst>
              <a:ext uri="{FF2B5EF4-FFF2-40B4-BE49-F238E27FC236}">
                <a16:creationId xmlns:a16="http://schemas.microsoft.com/office/drawing/2014/main" id="{0C5430D8-A1D6-DA40-BD0F-1F2AE9CE9476}"/>
              </a:ext>
            </a:extLst>
          </p:cNvPr>
          <p:cNvSpPr>
            <a:spLocks noGrp="1"/>
          </p:cNvSpPr>
          <p:nvPr>
            <p:ph type="dt" sz="half" idx="10"/>
          </p:nvPr>
        </p:nvSpPr>
        <p:spPr/>
        <p:txBody>
          <a:bodyPr/>
          <a:lstStyle/>
          <a:p>
            <a:fld id="{91C8086E-00AC-7D40-9110-448B6BB4EE15}" type="datetime2">
              <a:rPr lang="da-DK" smtClean="0"/>
              <a:t>24. november 2020</a:t>
            </a:fld>
            <a:endParaRPr lang="da-DK" dirty="0"/>
          </a:p>
        </p:txBody>
      </p:sp>
      <p:sp>
        <p:nvSpPr>
          <p:cNvPr id="4" name="Pladsholder til sidefod 3">
            <a:extLst>
              <a:ext uri="{FF2B5EF4-FFF2-40B4-BE49-F238E27FC236}">
                <a16:creationId xmlns:a16="http://schemas.microsoft.com/office/drawing/2014/main" id="{F5A61E41-33A9-E74F-9E54-DF7E8E9595A8}"/>
              </a:ext>
            </a:extLst>
          </p:cNvPr>
          <p:cNvSpPr>
            <a:spLocks noGrp="1"/>
          </p:cNvSpPr>
          <p:nvPr>
            <p:ph type="ftr" sz="quarter" idx="11"/>
          </p:nvPr>
        </p:nvSpPr>
        <p:spPr/>
        <p:txBody>
          <a:bodyPr/>
          <a:lstStyle/>
          <a:p>
            <a:r>
              <a:rPr lang="da-DK">
                <a:noFill/>
              </a:rPr>
              <a:t>Den årliga lønforhandling</a:t>
            </a:r>
            <a:endParaRPr lang="da-DK" dirty="0">
              <a:noFill/>
            </a:endParaRPr>
          </a:p>
        </p:txBody>
      </p:sp>
      <p:sp>
        <p:nvSpPr>
          <p:cNvPr id="5" name="Pladsholder til slidenummer 4">
            <a:extLst>
              <a:ext uri="{FF2B5EF4-FFF2-40B4-BE49-F238E27FC236}">
                <a16:creationId xmlns:a16="http://schemas.microsoft.com/office/drawing/2014/main" id="{6F334562-1538-4D46-A8AB-E689494072A4}"/>
              </a:ext>
            </a:extLst>
          </p:cNvPr>
          <p:cNvSpPr>
            <a:spLocks noGrp="1"/>
          </p:cNvSpPr>
          <p:nvPr>
            <p:ph type="sldNum" sz="quarter" idx="12"/>
          </p:nvPr>
        </p:nvSpPr>
        <p:spPr/>
        <p:txBody>
          <a:bodyPr/>
          <a:lstStyle/>
          <a:p>
            <a:fld id="{23AA811B-2EBD-4900-905E-5BE206449611}" type="slidenum">
              <a:rPr lang="da-DK" smtClean="0"/>
              <a:pPr/>
              <a:t>1</a:t>
            </a:fld>
            <a:endParaRPr lang="da-DK" dirty="0"/>
          </a:p>
        </p:txBody>
      </p:sp>
    </p:spTree>
    <p:extLst>
      <p:ext uri="{BB962C8B-B14F-4D97-AF65-F5344CB8AC3E}">
        <p14:creationId xmlns:p14="http://schemas.microsoft.com/office/powerpoint/2010/main" val="3471416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Udfyld skema</a:t>
            </a:r>
          </a:p>
        </p:txBody>
      </p:sp>
      <p:sp>
        <p:nvSpPr>
          <p:cNvPr id="15" name="Pladsholder til indhold 14">
            <a:extLst>
              <a:ext uri="{FF2B5EF4-FFF2-40B4-BE49-F238E27FC236}">
                <a16:creationId xmlns:a16="http://schemas.microsoft.com/office/drawing/2014/main" id="{34F2B8B6-13F4-874A-ACAB-F8808F972383}"/>
              </a:ext>
            </a:extLst>
          </p:cNvPr>
          <p:cNvSpPr>
            <a:spLocks noGrp="1"/>
          </p:cNvSpPr>
          <p:nvPr>
            <p:ph idx="1"/>
          </p:nvPr>
        </p:nvSpPr>
        <p:spPr/>
        <p:txBody>
          <a:bodyPr>
            <a:normAutofit/>
          </a:bodyPr>
          <a:lstStyle/>
          <a:p>
            <a:pPr marL="0" indent="0">
              <a:buNone/>
            </a:pPr>
            <a:r>
              <a:rPr lang="da-DK" dirty="0">
                <a:latin typeface="+mj-lt"/>
              </a:rPr>
              <a:t>Eksempler</a:t>
            </a:r>
          </a:p>
          <a:p>
            <a:r>
              <a:rPr lang="da-DK" dirty="0"/>
              <a:t>Jeg har senest fået nyt/forhøjet tillæg (skriv årstal, beløb pr. måned og begrundelse):</a:t>
            </a:r>
          </a:p>
          <a:p>
            <a:r>
              <a:rPr lang="da-DK" dirty="0"/>
              <a:t>Jeg foreslår følgende nye tillæg (skriv beløb + begrundelse):</a:t>
            </a:r>
          </a:p>
          <a:p>
            <a:r>
              <a:rPr lang="da-DK" dirty="0"/>
              <a:t>Hvis du har drøftet et nyt tillæg med ledelsen, så skriv med hvem og hvilken tilbagemelding du fik: </a:t>
            </a:r>
          </a:p>
          <a:p>
            <a:r>
              <a:rPr lang="da-DK" dirty="0"/>
              <a:t>Beskriv ændringer/udvikling i dit stillingsindhold og ansvarsområde, samt dato for ændringen:</a:t>
            </a:r>
          </a:p>
          <a:p>
            <a:r>
              <a:rPr lang="da-DK" dirty="0"/>
              <a:t>Andet:</a:t>
            </a:r>
          </a:p>
          <a:p>
            <a:pPr marL="0" indent="0">
              <a:buNone/>
            </a:pPr>
            <a:endParaRPr lang="da-DK" dirty="0"/>
          </a:p>
        </p:txBody>
      </p:sp>
      <p:pic>
        <p:nvPicPr>
          <p:cNvPr id="19" name="Pladsholder til indhold 18">
            <a:extLst>
              <a:ext uri="{FF2B5EF4-FFF2-40B4-BE49-F238E27FC236}">
                <a16:creationId xmlns:a16="http://schemas.microsoft.com/office/drawing/2014/main" id="{FE85C9EB-8ADE-7C4F-96AA-B619D63B1606}"/>
              </a:ext>
            </a:extLst>
          </p:cNvPr>
          <p:cNvPicPr>
            <a:picLocks noGrp="1" noChangeAspect="1"/>
          </p:cNvPicPr>
          <p:nvPr>
            <p:ph sz="quarter" idx="14"/>
          </p:nvPr>
        </p:nvPicPr>
        <p:blipFill>
          <a:blip r:embed="rId3">
            <a:extLst>
              <a:ext uri="{28A0092B-C50C-407E-A947-70E740481C1C}">
                <a14:useLocalDpi xmlns:a14="http://schemas.microsoft.com/office/drawing/2010/main"/>
              </a:ext>
            </a:extLst>
          </a:blip>
          <a:stretch>
            <a:fillRect/>
          </a:stretch>
        </p:blipFill>
        <p:spPr>
          <a:xfrm>
            <a:off x="6284404" y="2095200"/>
            <a:ext cx="2606675" cy="3688773"/>
          </a:xfrm>
          <a:prstGeom prst="rect">
            <a:avLst/>
          </a:prstGeom>
          <a:solidFill>
            <a:schemeClr val="bg1"/>
          </a:solidFill>
          <a:ln>
            <a:solidFill>
              <a:schemeClr val="bg1">
                <a:lumMod val="65000"/>
              </a:schemeClr>
            </a:solidFill>
          </a:ln>
        </p:spPr>
      </p:pic>
      <p:pic>
        <p:nvPicPr>
          <p:cNvPr id="25" name="Pladsholder til indhold 24" descr="Et billede, der indeholder person, indendørs, mand, personer&#10;&#10;Automatisk genereret beskrivelse">
            <a:extLst>
              <a:ext uri="{FF2B5EF4-FFF2-40B4-BE49-F238E27FC236}">
                <a16:creationId xmlns:a16="http://schemas.microsoft.com/office/drawing/2014/main" id="{0A569D59-7438-4F4F-B8EA-C01F7399C337}"/>
              </a:ext>
            </a:extLst>
          </p:cNvPr>
          <p:cNvPicPr>
            <a:picLocks noGrp="1" noChangeAspect="1"/>
          </p:cNvPicPr>
          <p:nvPr>
            <p:ph sz="quarter" idx="15"/>
          </p:nvPr>
        </p:nvPicPr>
        <p:blipFill rotWithShape="1">
          <a:blip r:embed="rId4" cstate="print">
            <a:extLst>
              <a:ext uri="{28A0092B-C50C-407E-A947-70E740481C1C}">
                <a14:useLocalDpi xmlns:a14="http://schemas.microsoft.com/office/drawing/2010/main"/>
              </a:ext>
            </a:extLst>
          </a:blip>
          <a:stretch/>
        </p:blipFill>
        <p:spPr>
          <a:xfrm>
            <a:off x="9237374" y="2273531"/>
            <a:ext cx="2597727" cy="3682538"/>
          </a:xfrm>
        </p:spPr>
      </p:pic>
      <p:sp>
        <p:nvSpPr>
          <p:cNvPr id="16" name="Pladsholder til tekst 15">
            <a:extLst>
              <a:ext uri="{FF2B5EF4-FFF2-40B4-BE49-F238E27FC236}">
                <a16:creationId xmlns:a16="http://schemas.microsoft.com/office/drawing/2014/main" id="{2FAF6818-AF34-3744-AEF2-E2CEB0346B4E}"/>
              </a:ext>
            </a:extLst>
          </p:cNvPr>
          <p:cNvSpPr>
            <a:spLocks noGrp="1"/>
          </p:cNvSpPr>
          <p:nvPr>
            <p:ph type="body" sz="quarter" idx="13"/>
          </p:nvPr>
        </p:nvSpPr>
        <p:spPr/>
        <p:txBody>
          <a:bodyPr/>
          <a:lstStyle/>
          <a:p>
            <a:endParaRPr lang="da-DK" dirty="0"/>
          </a:p>
        </p:txBody>
      </p:sp>
      <p:sp>
        <p:nvSpPr>
          <p:cNvPr id="3" name="Pladsholder til dato 2">
            <a:extLst>
              <a:ext uri="{FF2B5EF4-FFF2-40B4-BE49-F238E27FC236}">
                <a16:creationId xmlns:a16="http://schemas.microsoft.com/office/drawing/2014/main" id="{2FA68E23-01ED-7F4F-8A46-69AA8B0B609C}"/>
              </a:ext>
            </a:extLst>
          </p:cNvPr>
          <p:cNvSpPr>
            <a:spLocks noGrp="1"/>
          </p:cNvSpPr>
          <p:nvPr>
            <p:ph type="dt" sz="half" idx="10"/>
          </p:nvPr>
        </p:nvSpPr>
        <p:spPr/>
        <p:txBody>
          <a:bodyPr/>
          <a:lstStyle/>
          <a:p>
            <a:fld id="{9DA96FDA-707E-B94D-8C2B-5A9884FA4603}" type="datetime2">
              <a:rPr lang="da-DK" smtClean="0"/>
              <a:t>24. november 2020</a:t>
            </a:fld>
            <a:endParaRPr lang="da-DK" dirty="0"/>
          </a:p>
        </p:txBody>
      </p:sp>
      <p:sp>
        <p:nvSpPr>
          <p:cNvPr id="4" name="Pladsholder til sidefod 3">
            <a:extLst>
              <a:ext uri="{FF2B5EF4-FFF2-40B4-BE49-F238E27FC236}">
                <a16:creationId xmlns:a16="http://schemas.microsoft.com/office/drawing/2014/main" id="{A98D5DB8-AAEC-C642-B61D-A3667B95AF4E}"/>
              </a:ext>
            </a:extLst>
          </p:cNvPr>
          <p:cNvSpPr>
            <a:spLocks noGrp="1"/>
          </p:cNvSpPr>
          <p:nvPr>
            <p:ph type="ftr" sz="quarter" idx="11"/>
          </p:nvPr>
        </p:nvSpPr>
        <p:spPr/>
        <p:txBody>
          <a:bodyPr/>
          <a:lstStyle/>
          <a:p>
            <a:r>
              <a:rPr lang="da-DK"/>
              <a:t>Den årliga lønforhandling</a:t>
            </a:r>
            <a:endParaRPr lang="da-DK" dirty="0"/>
          </a:p>
        </p:txBody>
      </p:sp>
      <p:sp>
        <p:nvSpPr>
          <p:cNvPr id="6" name="Pladsholder til slidenummer 5">
            <a:extLst>
              <a:ext uri="{FF2B5EF4-FFF2-40B4-BE49-F238E27FC236}">
                <a16:creationId xmlns:a16="http://schemas.microsoft.com/office/drawing/2014/main" id="{3F6F1594-3C86-5E45-9415-3E94DB1825FF}"/>
              </a:ext>
            </a:extLst>
          </p:cNvPr>
          <p:cNvSpPr>
            <a:spLocks noGrp="1"/>
          </p:cNvSpPr>
          <p:nvPr>
            <p:ph type="sldNum" sz="quarter" idx="12"/>
          </p:nvPr>
        </p:nvSpPr>
        <p:spPr/>
        <p:txBody>
          <a:bodyPr/>
          <a:lstStyle/>
          <a:p>
            <a:fld id="{23AA811B-2EBD-4900-905E-5BE206449611}" type="slidenum">
              <a:rPr lang="da-DK" smtClean="0"/>
              <a:t>10</a:t>
            </a:fld>
            <a:endParaRPr lang="da-DK" dirty="0"/>
          </a:p>
        </p:txBody>
      </p:sp>
      <p:sp>
        <p:nvSpPr>
          <p:cNvPr id="5" name="Rectangle 1"/>
          <p:cNvSpPr>
            <a:spLocks noChangeArrowheads="1"/>
          </p:cNvSpPr>
          <p:nvPr/>
        </p:nvSpPr>
        <p:spPr bwMode="auto">
          <a:xfrm>
            <a:off x="4499209" y="2375257"/>
            <a:ext cx="167554" cy="33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35" tIns="41468" rIns="82935" bIns="41468" numCol="1" anchor="ctr" anchorCtr="0" compatLnSpc="1">
            <a:prstTxWarp prst="textNoShape">
              <a:avLst/>
            </a:prstTxWarp>
            <a:spAutoFit/>
          </a:bodyPr>
          <a:lstStyle/>
          <a:p>
            <a:pPr defTabSz="829361" fontAlgn="base">
              <a:spcBef>
                <a:spcPct val="0"/>
              </a:spcBef>
              <a:spcAft>
                <a:spcPct val="0"/>
              </a:spcAft>
            </a:pPr>
            <a:endParaRPr lang="da-DK" altLang="da-DK" sz="1633">
              <a:latin typeface="Arial" pitchFamily="34" charset="0"/>
              <a:cs typeface="Arial" pitchFamily="34" charset="0"/>
            </a:endParaRPr>
          </a:p>
        </p:txBody>
      </p:sp>
    </p:spTree>
    <p:extLst>
      <p:ext uri="{BB962C8B-B14F-4D97-AF65-F5344CB8AC3E}">
        <p14:creationId xmlns:p14="http://schemas.microsoft.com/office/powerpoint/2010/main" val="1893146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kan du selv gøre? </a:t>
            </a:r>
          </a:p>
        </p:txBody>
      </p:sp>
      <p:sp>
        <p:nvSpPr>
          <p:cNvPr id="4" name="Pladsholder til indhold 3"/>
          <p:cNvSpPr>
            <a:spLocks noGrp="1"/>
          </p:cNvSpPr>
          <p:nvPr>
            <p:ph type="body" sz="quarter" idx="13"/>
          </p:nvPr>
        </p:nvSpPr>
        <p:spPr/>
        <p:txBody>
          <a:bodyPr>
            <a:normAutofit fontScale="55000" lnSpcReduction="20000"/>
          </a:bodyPr>
          <a:lstStyle/>
          <a:p>
            <a:pPr algn="l">
              <a:lnSpc>
                <a:spcPct val="100000"/>
              </a:lnSpc>
            </a:pPr>
            <a:r>
              <a:rPr lang="da-DK" dirty="0">
                <a:latin typeface="+mj-lt"/>
              </a:rPr>
              <a:t>Vi har hver især en væsentlig og vigtig opgave året rundt i relation til lønforhandlingen. </a:t>
            </a:r>
          </a:p>
          <a:p>
            <a:pPr marL="571500" indent="-571500" algn="l">
              <a:lnSpc>
                <a:spcPct val="100000"/>
              </a:lnSpc>
              <a:buFont typeface="Arial" panose="020B0604020202020204" pitchFamily="34" charset="0"/>
              <a:buChar char="•"/>
            </a:pPr>
            <a:endParaRPr lang="da-DK" dirty="0">
              <a:latin typeface="+mj-lt"/>
            </a:endParaRPr>
          </a:p>
          <a:p>
            <a:pPr algn="l">
              <a:lnSpc>
                <a:spcPct val="100000"/>
              </a:lnSpc>
            </a:pPr>
            <a:r>
              <a:rPr lang="da-DK" dirty="0">
                <a:latin typeface="+mj-lt"/>
              </a:rPr>
              <a:t>Du kan:</a:t>
            </a:r>
            <a:endParaRPr lang="da-DK" sz="2721" dirty="0">
              <a:latin typeface="Calibri" pitchFamily="34" charset="0"/>
            </a:endParaRPr>
          </a:p>
          <a:p>
            <a:pPr marL="571500" indent="-571500" algn="l">
              <a:lnSpc>
                <a:spcPct val="170000"/>
              </a:lnSpc>
              <a:buFont typeface="Arial" panose="020B0604020202020204" pitchFamily="34" charset="0"/>
              <a:buChar char="•"/>
            </a:pPr>
            <a:r>
              <a:rPr lang="da-DK" sz="3200" dirty="0"/>
              <a:t>Selv sætte løn på dagsordenen</a:t>
            </a:r>
          </a:p>
          <a:p>
            <a:pPr marL="571500" indent="-571500" algn="l">
              <a:lnSpc>
                <a:spcPct val="170000"/>
              </a:lnSpc>
              <a:buFont typeface="Arial" panose="020B0604020202020204" pitchFamily="34" charset="0"/>
              <a:buChar char="•"/>
            </a:pPr>
            <a:r>
              <a:rPr lang="da-DK" sz="3200" dirty="0"/>
              <a:t>Selv synliggøre din indsats</a:t>
            </a:r>
          </a:p>
          <a:p>
            <a:pPr marL="571500" indent="-571500" algn="l">
              <a:lnSpc>
                <a:spcPct val="170000"/>
              </a:lnSpc>
              <a:buFont typeface="Arial" panose="020B0604020202020204" pitchFamily="34" charset="0"/>
              <a:buChar char="•"/>
            </a:pPr>
            <a:r>
              <a:rPr lang="da-DK" sz="3200" dirty="0"/>
              <a:t>Selv italesætte dine resultater og faglighed</a:t>
            </a:r>
          </a:p>
          <a:p>
            <a:pPr marL="571500" indent="-571500" algn="l">
              <a:lnSpc>
                <a:spcPct val="170000"/>
              </a:lnSpc>
              <a:buFont typeface="Arial" panose="020B0604020202020204" pitchFamily="34" charset="0"/>
              <a:buChar char="•"/>
            </a:pPr>
            <a:r>
              <a:rPr lang="da-DK" sz="3200" dirty="0"/>
              <a:t>Selv varme op under den lokale ledelse</a:t>
            </a:r>
          </a:p>
          <a:p>
            <a:pPr marL="571500" indent="-571500" algn="l">
              <a:lnSpc>
                <a:spcPct val="170000"/>
              </a:lnSpc>
              <a:buFont typeface="Arial" panose="020B0604020202020204" pitchFamily="34" charset="0"/>
              <a:buChar char="•"/>
            </a:pPr>
            <a:r>
              <a:rPr lang="da-DK" sz="3200" dirty="0"/>
              <a:t>Støtte op om klubben, så vi fremstår enige og stærke</a:t>
            </a:r>
          </a:p>
          <a:p>
            <a:pPr marL="571500" indent="-571500" algn="l">
              <a:lnSpc>
                <a:spcPct val="170000"/>
              </a:lnSpc>
              <a:buFont typeface="Arial" panose="020B0604020202020204" pitchFamily="34" charset="0"/>
              <a:buChar char="•"/>
            </a:pPr>
            <a:r>
              <a:rPr lang="da-DK" sz="3200" dirty="0"/>
              <a:t>Leve med resultatet</a:t>
            </a:r>
          </a:p>
          <a:p>
            <a:pPr marL="571500" indent="-571500" algn="l">
              <a:lnSpc>
                <a:spcPct val="170000"/>
              </a:lnSpc>
              <a:buFont typeface="Arial" panose="020B0604020202020204" pitchFamily="34" charset="0"/>
              <a:buChar char="•"/>
            </a:pPr>
            <a:r>
              <a:rPr lang="da-DK" sz="3200" dirty="0"/>
              <a:t>Konfrontere den lokale ledelse</a:t>
            </a:r>
          </a:p>
          <a:p>
            <a:pPr marL="311010" indent="-311010"/>
            <a:endParaRPr lang="da-DK" dirty="0"/>
          </a:p>
        </p:txBody>
      </p:sp>
      <p:sp>
        <p:nvSpPr>
          <p:cNvPr id="6" name="Pladsholder til dato 5">
            <a:extLst>
              <a:ext uri="{FF2B5EF4-FFF2-40B4-BE49-F238E27FC236}">
                <a16:creationId xmlns:a16="http://schemas.microsoft.com/office/drawing/2014/main" id="{A5934A54-3169-F246-A650-EAE5C74799AB}"/>
              </a:ext>
            </a:extLst>
          </p:cNvPr>
          <p:cNvSpPr>
            <a:spLocks noGrp="1"/>
          </p:cNvSpPr>
          <p:nvPr>
            <p:ph type="dt" sz="half" idx="10"/>
          </p:nvPr>
        </p:nvSpPr>
        <p:spPr/>
        <p:txBody>
          <a:bodyPr/>
          <a:lstStyle/>
          <a:p>
            <a:fld id="{F318F1EC-22B2-2646-96FF-E25B693A2BDF}" type="datetime2">
              <a:rPr lang="da-DK" smtClean="0"/>
              <a:t>24. november 2020</a:t>
            </a:fld>
            <a:endParaRPr lang="da-DK" dirty="0"/>
          </a:p>
        </p:txBody>
      </p:sp>
      <p:sp>
        <p:nvSpPr>
          <p:cNvPr id="7" name="Pladsholder til sidefod 6">
            <a:extLst>
              <a:ext uri="{FF2B5EF4-FFF2-40B4-BE49-F238E27FC236}">
                <a16:creationId xmlns:a16="http://schemas.microsoft.com/office/drawing/2014/main" id="{CDC5D50E-B91C-A04E-B9AC-000F3DC5E4A8}"/>
              </a:ext>
            </a:extLst>
          </p:cNvPr>
          <p:cNvSpPr>
            <a:spLocks noGrp="1"/>
          </p:cNvSpPr>
          <p:nvPr>
            <p:ph type="ftr" sz="quarter" idx="11"/>
          </p:nvPr>
        </p:nvSpPr>
        <p:spPr/>
        <p:txBody>
          <a:bodyPr/>
          <a:lstStyle/>
          <a:p>
            <a:r>
              <a:rPr lang="da-DK"/>
              <a:t>Den årliga lønforhandling</a:t>
            </a:r>
            <a:endParaRPr lang="da-DK" dirty="0"/>
          </a:p>
        </p:txBody>
      </p:sp>
      <p:sp>
        <p:nvSpPr>
          <p:cNvPr id="8" name="Pladsholder til slidenummer 7">
            <a:extLst>
              <a:ext uri="{FF2B5EF4-FFF2-40B4-BE49-F238E27FC236}">
                <a16:creationId xmlns:a16="http://schemas.microsoft.com/office/drawing/2014/main" id="{F8706491-5B02-0A46-99FF-85055A71669B}"/>
              </a:ext>
            </a:extLst>
          </p:cNvPr>
          <p:cNvSpPr>
            <a:spLocks noGrp="1"/>
          </p:cNvSpPr>
          <p:nvPr>
            <p:ph type="sldNum" sz="quarter" idx="12"/>
          </p:nvPr>
        </p:nvSpPr>
        <p:spPr/>
        <p:txBody>
          <a:bodyPr/>
          <a:lstStyle/>
          <a:p>
            <a:fld id="{23AA811B-2EBD-4900-905E-5BE206449611}" type="slidenum">
              <a:rPr lang="da-DK" smtClean="0"/>
              <a:t>11</a:t>
            </a:fld>
            <a:endParaRPr lang="da-DK" dirty="0"/>
          </a:p>
        </p:txBody>
      </p:sp>
      <p:sp>
        <p:nvSpPr>
          <p:cNvPr id="5" name="Rectangle 1"/>
          <p:cNvSpPr>
            <a:spLocks noChangeArrowheads="1"/>
          </p:cNvSpPr>
          <p:nvPr/>
        </p:nvSpPr>
        <p:spPr bwMode="auto">
          <a:xfrm>
            <a:off x="4499209" y="2375257"/>
            <a:ext cx="167554" cy="33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35" tIns="41468" rIns="82935" bIns="41468" numCol="1" anchor="ctr" anchorCtr="0" compatLnSpc="1">
            <a:prstTxWarp prst="textNoShape">
              <a:avLst/>
            </a:prstTxWarp>
            <a:spAutoFit/>
          </a:bodyPr>
          <a:lstStyle/>
          <a:p>
            <a:pPr defTabSz="829361" fontAlgn="base">
              <a:spcBef>
                <a:spcPct val="0"/>
              </a:spcBef>
              <a:spcAft>
                <a:spcPct val="0"/>
              </a:spcAft>
            </a:pPr>
            <a:endParaRPr lang="da-DK" altLang="da-DK" sz="1633">
              <a:latin typeface="Arial" pitchFamily="34" charset="0"/>
              <a:cs typeface="Arial" pitchFamily="34" charset="0"/>
            </a:endParaRPr>
          </a:p>
        </p:txBody>
      </p:sp>
    </p:spTree>
    <p:extLst>
      <p:ext uri="{BB962C8B-B14F-4D97-AF65-F5344CB8AC3E}">
        <p14:creationId xmlns:p14="http://schemas.microsoft.com/office/powerpoint/2010/main" val="1093053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4E2553-30FA-9446-B915-F0E13910B654}"/>
              </a:ext>
            </a:extLst>
          </p:cNvPr>
          <p:cNvSpPr>
            <a:spLocks noGrp="1"/>
          </p:cNvSpPr>
          <p:nvPr>
            <p:ph type="title"/>
          </p:nvPr>
        </p:nvSpPr>
        <p:spPr/>
        <p:txBody>
          <a:bodyPr>
            <a:normAutofit fontScale="90000"/>
          </a:bodyPr>
          <a:lstStyle/>
          <a:p>
            <a:r>
              <a:rPr lang="da-DK" dirty="0"/>
              <a:t>Tak</a:t>
            </a:r>
          </a:p>
        </p:txBody>
      </p:sp>
      <p:sp>
        <p:nvSpPr>
          <p:cNvPr id="4" name="Date Placeholder 3">
            <a:extLst>
              <a:ext uri="{FF2B5EF4-FFF2-40B4-BE49-F238E27FC236}">
                <a16:creationId xmlns:a16="http://schemas.microsoft.com/office/drawing/2014/main" id="{2FE6F4D2-D2B4-479C-826F-495FB4B6B0A7}"/>
              </a:ext>
            </a:extLst>
          </p:cNvPr>
          <p:cNvSpPr>
            <a:spLocks noGrp="1"/>
          </p:cNvSpPr>
          <p:nvPr>
            <p:ph type="dt" sz="half" idx="10"/>
          </p:nvPr>
        </p:nvSpPr>
        <p:spPr/>
        <p:txBody>
          <a:bodyPr/>
          <a:lstStyle/>
          <a:p>
            <a:fld id="{17824BCD-46BE-D145-9FC6-3DB80AB85225}" type="datetime2">
              <a:rPr lang="da-DK" smtClean="0"/>
              <a:t>24. november 2020</a:t>
            </a:fld>
            <a:endParaRPr lang="da-DK" dirty="0"/>
          </a:p>
        </p:txBody>
      </p:sp>
      <p:sp>
        <p:nvSpPr>
          <p:cNvPr id="5" name="Footer Placeholder 4">
            <a:extLst>
              <a:ext uri="{FF2B5EF4-FFF2-40B4-BE49-F238E27FC236}">
                <a16:creationId xmlns:a16="http://schemas.microsoft.com/office/drawing/2014/main" id="{77B7BF2E-2120-4481-B07F-0E575E1D0DF2}"/>
              </a:ext>
            </a:extLst>
          </p:cNvPr>
          <p:cNvSpPr>
            <a:spLocks noGrp="1"/>
          </p:cNvSpPr>
          <p:nvPr>
            <p:ph type="ftr" sz="quarter" idx="11"/>
          </p:nvPr>
        </p:nvSpPr>
        <p:spPr/>
        <p:txBody>
          <a:bodyPr/>
          <a:lstStyle/>
          <a:p>
            <a:r>
              <a:rPr lang="da-DK"/>
              <a:t>Den årliga lønforhandling</a:t>
            </a:r>
            <a:endParaRPr lang="da-DK" dirty="0"/>
          </a:p>
        </p:txBody>
      </p:sp>
      <p:sp>
        <p:nvSpPr>
          <p:cNvPr id="6" name="Slide Number Placeholder 5">
            <a:extLst>
              <a:ext uri="{FF2B5EF4-FFF2-40B4-BE49-F238E27FC236}">
                <a16:creationId xmlns:a16="http://schemas.microsoft.com/office/drawing/2014/main" id="{0A101B70-0C96-458B-B055-C4D1692C96E3}"/>
              </a:ext>
            </a:extLst>
          </p:cNvPr>
          <p:cNvSpPr>
            <a:spLocks noGrp="1"/>
          </p:cNvSpPr>
          <p:nvPr>
            <p:ph type="sldNum" sz="quarter" idx="12"/>
          </p:nvPr>
        </p:nvSpPr>
        <p:spPr/>
        <p:txBody>
          <a:bodyPr/>
          <a:lstStyle/>
          <a:p>
            <a:fld id="{23AA811B-2EBD-4900-905E-5BE206449611}" type="slidenum">
              <a:rPr lang="da-DK" smtClean="0"/>
              <a:pPr/>
              <a:t>12</a:t>
            </a:fld>
            <a:endParaRPr lang="da-DK" dirty="0"/>
          </a:p>
        </p:txBody>
      </p:sp>
    </p:spTree>
    <p:extLst>
      <p:ext uri="{BB962C8B-B14F-4D97-AF65-F5344CB8AC3E}">
        <p14:creationId xmlns:p14="http://schemas.microsoft.com/office/powerpoint/2010/main" val="165039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Den årlige lønforhandlingsrunde</a:t>
            </a:r>
            <a:endParaRPr lang="da-DK" dirty="0"/>
          </a:p>
        </p:txBody>
      </p:sp>
      <p:sp>
        <p:nvSpPr>
          <p:cNvPr id="4" name="Pladsholder til indhold 3"/>
          <p:cNvSpPr>
            <a:spLocks noGrp="1"/>
          </p:cNvSpPr>
          <p:nvPr>
            <p:ph idx="1"/>
          </p:nvPr>
        </p:nvSpPr>
        <p:spPr/>
        <p:txBody>
          <a:bodyPr/>
          <a:lstStyle/>
          <a:p>
            <a:r>
              <a:rPr lang="da-DK" dirty="0"/>
              <a:t>Klubmøde – her diskuterer vi mandat og prioriteringer</a:t>
            </a:r>
          </a:p>
          <a:p>
            <a:r>
              <a:rPr lang="da-DK" dirty="0"/>
              <a:t>Udveksling af krav med ledelsen</a:t>
            </a:r>
          </a:p>
          <a:p>
            <a:r>
              <a:rPr lang="da-DK" dirty="0"/>
              <a:t>Forhandling mellem TR og ledelse</a:t>
            </a:r>
          </a:p>
          <a:p>
            <a:r>
              <a:rPr lang="da-DK" dirty="0"/>
              <a:t>Udmelding af resultatet</a:t>
            </a:r>
          </a:p>
          <a:p>
            <a:r>
              <a:rPr lang="da-DK" dirty="0"/>
              <a:t>Evaluering</a:t>
            </a:r>
          </a:p>
          <a:p>
            <a:endParaRPr lang="da-DK" dirty="0"/>
          </a:p>
        </p:txBody>
      </p:sp>
      <p:sp>
        <p:nvSpPr>
          <p:cNvPr id="3" name="Pladsholder til tekst 2">
            <a:extLst>
              <a:ext uri="{FF2B5EF4-FFF2-40B4-BE49-F238E27FC236}">
                <a16:creationId xmlns:a16="http://schemas.microsoft.com/office/drawing/2014/main" id="{58A21DEF-DB70-E343-8866-4D6D1A4F58F7}"/>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8CA3CD4A-8E2C-D441-A8BF-38E775447CC9}"/>
              </a:ext>
            </a:extLst>
          </p:cNvPr>
          <p:cNvSpPr>
            <a:spLocks noGrp="1"/>
          </p:cNvSpPr>
          <p:nvPr>
            <p:ph type="dt" sz="half" idx="10"/>
          </p:nvPr>
        </p:nvSpPr>
        <p:spPr/>
        <p:txBody>
          <a:bodyPr/>
          <a:lstStyle/>
          <a:p>
            <a:fld id="{77642A37-5DDE-4349-BCF3-41ED7DF8DDBB}" type="datetime2">
              <a:rPr lang="da-DK" smtClean="0"/>
              <a:t>24. november 2020</a:t>
            </a:fld>
            <a:endParaRPr lang="da-DK" dirty="0"/>
          </a:p>
        </p:txBody>
      </p:sp>
      <p:sp>
        <p:nvSpPr>
          <p:cNvPr id="6" name="Pladsholder til sidefod 5">
            <a:extLst>
              <a:ext uri="{FF2B5EF4-FFF2-40B4-BE49-F238E27FC236}">
                <a16:creationId xmlns:a16="http://schemas.microsoft.com/office/drawing/2014/main" id="{14F1833B-B3DC-9B40-BA5F-E6D9ECA65F3B}"/>
              </a:ext>
            </a:extLst>
          </p:cNvPr>
          <p:cNvSpPr>
            <a:spLocks noGrp="1"/>
          </p:cNvSpPr>
          <p:nvPr>
            <p:ph type="ftr" sz="quarter" idx="11"/>
          </p:nvPr>
        </p:nvSpPr>
        <p:spPr/>
        <p:txBody>
          <a:bodyPr/>
          <a:lstStyle/>
          <a:p>
            <a:r>
              <a:rPr lang="da-DK"/>
              <a:t>Den årliga lønforhandling</a:t>
            </a:r>
            <a:endParaRPr lang="da-DK" dirty="0"/>
          </a:p>
        </p:txBody>
      </p:sp>
      <p:sp>
        <p:nvSpPr>
          <p:cNvPr id="7" name="Pladsholder til slidenummer 6">
            <a:extLst>
              <a:ext uri="{FF2B5EF4-FFF2-40B4-BE49-F238E27FC236}">
                <a16:creationId xmlns:a16="http://schemas.microsoft.com/office/drawing/2014/main" id="{833ADD73-26BA-A346-B310-23255AE3323D}"/>
              </a:ext>
            </a:extLst>
          </p:cNvPr>
          <p:cNvSpPr>
            <a:spLocks noGrp="1"/>
          </p:cNvSpPr>
          <p:nvPr>
            <p:ph type="sldNum" sz="quarter" idx="12"/>
          </p:nvPr>
        </p:nvSpPr>
        <p:spPr/>
        <p:txBody>
          <a:bodyPr/>
          <a:lstStyle/>
          <a:p>
            <a:fld id="{23AA811B-2EBD-4900-905E-5BE206449611}" type="slidenum">
              <a:rPr lang="da-DK" smtClean="0"/>
              <a:t>2</a:t>
            </a:fld>
            <a:endParaRPr lang="da-DK" dirty="0"/>
          </a:p>
        </p:txBody>
      </p:sp>
    </p:spTree>
    <p:extLst>
      <p:ext uri="{BB962C8B-B14F-4D97-AF65-F5344CB8AC3E}">
        <p14:creationId xmlns:p14="http://schemas.microsoft.com/office/powerpoint/2010/main" val="3414516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Løn og løndele</a:t>
            </a:r>
          </a:p>
        </p:txBody>
      </p:sp>
      <p:sp>
        <p:nvSpPr>
          <p:cNvPr id="4" name="Pladsholder til indhold 3"/>
          <p:cNvSpPr>
            <a:spLocks noGrp="1"/>
          </p:cNvSpPr>
          <p:nvPr>
            <p:ph idx="1"/>
          </p:nvPr>
        </p:nvSpPr>
        <p:spPr/>
        <p:txBody>
          <a:bodyPr>
            <a:normAutofit/>
          </a:bodyPr>
          <a:lstStyle/>
          <a:p>
            <a:pPr marL="0" indent="0">
              <a:buNone/>
            </a:pPr>
            <a:r>
              <a:rPr lang="da-DK" dirty="0">
                <a:latin typeface="+mj-lt"/>
              </a:rPr>
              <a:t>Vi er alle ansat på ”ny løn”. Det betyder, at lønnen består af:</a:t>
            </a:r>
            <a:endParaRPr lang="da-DK" dirty="0"/>
          </a:p>
          <a:p>
            <a:r>
              <a:rPr lang="da-DK" dirty="0"/>
              <a:t>Et centralt aftalt løntrin.</a:t>
            </a:r>
          </a:p>
          <a:p>
            <a:r>
              <a:rPr lang="da-DK" dirty="0"/>
              <a:t>Centralt aftalte tillæg som rådighedstillægget</a:t>
            </a:r>
          </a:p>
          <a:p>
            <a:r>
              <a:rPr lang="da-DK" dirty="0"/>
              <a:t>Individuelt forhandlede tillæg.  </a:t>
            </a:r>
          </a:p>
        </p:txBody>
      </p:sp>
      <p:sp>
        <p:nvSpPr>
          <p:cNvPr id="11" name="Pladsholder til billede 10">
            <a:extLst>
              <a:ext uri="{FF2B5EF4-FFF2-40B4-BE49-F238E27FC236}">
                <a16:creationId xmlns:a16="http://schemas.microsoft.com/office/drawing/2014/main" id="{96BA2AE6-5FBF-E446-B5CC-1AA19E476FFD}"/>
              </a:ext>
            </a:extLst>
          </p:cNvPr>
          <p:cNvSpPr>
            <a:spLocks noGrp="1"/>
          </p:cNvSpPr>
          <p:nvPr>
            <p:ph type="pic" sz="quarter" idx="14"/>
          </p:nvPr>
        </p:nvSpPr>
        <p:spPr/>
      </p:sp>
      <p:sp>
        <p:nvSpPr>
          <p:cNvPr id="10" name="Pladsholder til tekst 9">
            <a:extLst>
              <a:ext uri="{FF2B5EF4-FFF2-40B4-BE49-F238E27FC236}">
                <a16:creationId xmlns:a16="http://schemas.microsoft.com/office/drawing/2014/main" id="{CB882108-E147-5640-8455-14163F315AB8}"/>
              </a:ext>
            </a:extLst>
          </p:cNvPr>
          <p:cNvSpPr>
            <a:spLocks noGrp="1"/>
          </p:cNvSpPr>
          <p:nvPr>
            <p:ph type="body" sz="quarter" idx="13"/>
          </p:nvPr>
        </p:nvSpPr>
        <p:spPr/>
        <p:txBody>
          <a:bodyPr/>
          <a:lstStyle/>
          <a:p>
            <a:endParaRPr lang="da-DK"/>
          </a:p>
        </p:txBody>
      </p:sp>
      <p:sp>
        <p:nvSpPr>
          <p:cNvPr id="3" name="Pladsholder til dato 2">
            <a:extLst>
              <a:ext uri="{FF2B5EF4-FFF2-40B4-BE49-F238E27FC236}">
                <a16:creationId xmlns:a16="http://schemas.microsoft.com/office/drawing/2014/main" id="{5A251D52-322E-0346-B323-B56293E05A5D}"/>
              </a:ext>
            </a:extLst>
          </p:cNvPr>
          <p:cNvSpPr>
            <a:spLocks noGrp="1"/>
          </p:cNvSpPr>
          <p:nvPr>
            <p:ph type="dt" sz="half" idx="10"/>
          </p:nvPr>
        </p:nvSpPr>
        <p:spPr/>
        <p:txBody>
          <a:bodyPr/>
          <a:lstStyle/>
          <a:p>
            <a:fld id="{2F986D5B-6AD3-054B-922F-98363420DB1B}" type="datetime2">
              <a:rPr lang="da-DK" smtClean="0"/>
              <a:t>24. november 2020</a:t>
            </a:fld>
            <a:endParaRPr lang="da-DK" dirty="0"/>
          </a:p>
        </p:txBody>
      </p:sp>
      <p:sp>
        <p:nvSpPr>
          <p:cNvPr id="8" name="Pladsholder til sidefod 7">
            <a:extLst>
              <a:ext uri="{FF2B5EF4-FFF2-40B4-BE49-F238E27FC236}">
                <a16:creationId xmlns:a16="http://schemas.microsoft.com/office/drawing/2014/main" id="{70778D22-089D-464F-AB00-80BDC4B5E221}"/>
              </a:ext>
            </a:extLst>
          </p:cNvPr>
          <p:cNvSpPr>
            <a:spLocks noGrp="1"/>
          </p:cNvSpPr>
          <p:nvPr>
            <p:ph type="ftr" sz="quarter" idx="11"/>
          </p:nvPr>
        </p:nvSpPr>
        <p:spPr/>
        <p:txBody>
          <a:bodyPr/>
          <a:lstStyle/>
          <a:p>
            <a:r>
              <a:rPr lang="da-DK"/>
              <a:t>Den årliga lønforhandling</a:t>
            </a:r>
            <a:endParaRPr lang="da-DK" dirty="0"/>
          </a:p>
        </p:txBody>
      </p:sp>
      <p:sp>
        <p:nvSpPr>
          <p:cNvPr id="9" name="Pladsholder til slidenummer 8">
            <a:extLst>
              <a:ext uri="{FF2B5EF4-FFF2-40B4-BE49-F238E27FC236}">
                <a16:creationId xmlns:a16="http://schemas.microsoft.com/office/drawing/2014/main" id="{51919F91-F2D7-1642-8322-AADA9D981579}"/>
              </a:ext>
            </a:extLst>
          </p:cNvPr>
          <p:cNvSpPr>
            <a:spLocks noGrp="1"/>
          </p:cNvSpPr>
          <p:nvPr>
            <p:ph type="sldNum" sz="quarter" idx="12"/>
          </p:nvPr>
        </p:nvSpPr>
        <p:spPr/>
        <p:txBody>
          <a:bodyPr/>
          <a:lstStyle/>
          <a:p>
            <a:fld id="{23AA811B-2EBD-4900-905E-5BE206449611}" type="slidenum">
              <a:rPr lang="da-DK" smtClean="0"/>
              <a:t>3</a:t>
            </a:fld>
            <a:endParaRPr lang="da-DK" dirty="0"/>
          </a:p>
        </p:txBody>
      </p:sp>
      <p:sp>
        <p:nvSpPr>
          <p:cNvPr id="5" name="Rektangel 4">
            <a:extLst>
              <a:ext uri="{FF2B5EF4-FFF2-40B4-BE49-F238E27FC236}">
                <a16:creationId xmlns:a16="http://schemas.microsoft.com/office/drawing/2014/main" id="{02D6290A-BBA0-0342-8B23-D94BC74EC112}"/>
              </a:ext>
            </a:extLst>
          </p:cNvPr>
          <p:cNvSpPr/>
          <p:nvPr/>
        </p:nvSpPr>
        <p:spPr>
          <a:xfrm>
            <a:off x="8129484" y="3467452"/>
            <a:ext cx="3356339" cy="26662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dirty="0">
                <a:latin typeface="+mj-lt"/>
              </a:rPr>
              <a:t>Centralt aftalt </a:t>
            </a:r>
            <a:r>
              <a:rPr lang="da-DK" sz="1600" dirty="0">
                <a:latin typeface="+mj-lt"/>
              </a:rPr>
              <a:t>l</a:t>
            </a:r>
            <a:r>
              <a:rPr lang="da-DK" sz="1600" noProof="0" dirty="0" err="1">
                <a:latin typeface="+mj-lt"/>
              </a:rPr>
              <a:t>øntrin</a:t>
            </a:r>
            <a:endParaRPr lang="da-DK" sz="1600" noProof="0" dirty="0">
              <a:latin typeface="+mj-lt"/>
            </a:endParaRPr>
          </a:p>
        </p:txBody>
      </p:sp>
      <p:sp>
        <p:nvSpPr>
          <p:cNvPr id="6" name="Rektangel 5">
            <a:extLst>
              <a:ext uri="{FF2B5EF4-FFF2-40B4-BE49-F238E27FC236}">
                <a16:creationId xmlns:a16="http://schemas.microsoft.com/office/drawing/2014/main" id="{E9078E3A-6148-C74B-A520-E59E9C5F90F7}"/>
              </a:ext>
            </a:extLst>
          </p:cNvPr>
          <p:cNvSpPr/>
          <p:nvPr/>
        </p:nvSpPr>
        <p:spPr>
          <a:xfrm>
            <a:off x="8129483" y="2631957"/>
            <a:ext cx="3356340" cy="8354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dirty="0">
                <a:latin typeface="+mj-lt"/>
              </a:rPr>
              <a:t>Centralt aftalt tillæg</a:t>
            </a:r>
          </a:p>
        </p:txBody>
      </p:sp>
      <p:sp>
        <p:nvSpPr>
          <p:cNvPr id="7" name="Rektangel 6">
            <a:extLst>
              <a:ext uri="{FF2B5EF4-FFF2-40B4-BE49-F238E27FC236}">
                <a16:creationId xmlns:a16="http://schemas.microsoft.com/office/drawing/2014/main" id="{C34D704A-BD39-9747-88E5-19EE101E2B6B}"/>
              </a:ext>
            </a:extLst>
          </p:cNvPr>
          <p:cNvSpPr/>
          <p:nvPr/>
        </p:nvSpPr>
        <p:spPr>
          <a:xfrm>
            <a:off x="8129483" y="2076487"/>
            <a:ext cx="3356340" cy="5554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dirty="0">
                <a:latin typeface="+mj-lt"/>
              </a:rPr>
              <a:t>Individuelt forhandlede tillæg</a:t>
            </a:r>
          </a:p>
        </p:txBody>
      </p:sp>
    </p:spTree>
    <p:extLst>
      <p:ext uri="{BB962C8B-B14F-4D97-AF65-F5344CB8AC3E}">
        <p14:creationId xmlns:p14="http://schemas.microsoft.com/office/powerpoint/2010/main" val="29658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F9905BE-A6C0-483C-8454-1924886BDF11}"/>
              </a:ext>
            </a:extLst>
          </p:cNvPr>
          <p:cNvSpPr>
            <a:spLocks noGrp="1"/>
          </p:cNvSpPr>
          <p:nvPr>
            <p:ph type="ctrTitle"/>
          </p:nvPr>
        </p:nvSpPr>
        <p:spPr>
          <a:xfrm>
            <a:off x="605700" y="646649"/>
            <a:ext cx="10764000" cy="1229775"/>
          </a:xfrm>
        </p:spPr>
        <p:txBody>
          <a:bodyPr/>
          <a:lstStyle/>
          <a:p>
            <a:r>
              <a:rPr lang="da-DK" sz="4000" dirty="0"/>
              <a:t>Basisløn og rådighedstillæg – Skalaløn i overenskomsten i </a:t>
            </a:r>
            <a:r>
              <a:rPr lang="da-DK" sz="4000" dirty="0">
                <a:solidFill>
                  <a:schemeClr val="bg2"/>
                </a:solidFill>
              </a:rPr>
              <a:t>kommuner</a:t>
            </a:r>
            <a:endParaRPr lang="en-US" sz="4000" dirty="0">
              <a:solidFill>
                <a:schemeClr val="bg2"/>
              </a:solidFill>
            </a:endParaRPr>
          </a:p>
        </p:txBody>
      </p:sp>
      <p:sp>
        <p:nvSpPr>
          <p:cNvPr id="6" name="Pladsholder til dato 5">
            <a:extLst>
              <a:ext uri="{FF2B5EF4-FFF2-40B4-BE49-F238E27FC236}">
                <a16:creationId xmlns:a16="http://schemas.microsoft.com/office/drawing/2014/main" id="{0FDC1617-E4F0-4D3B-B2FC-F25AB0CFBFAC}"/>
              </a:ext>
            </a:extLst>
          </p:cNvPr>
          <p:cNvSpPr>
            <a:spLocks noGrp="1"/>
          </p:cNvSpPr>
          <p:nvPr>
            <p:ph type="dt" sz="half" idx="10"/>
          </p:nvPr>
        </p:nvSpPr>
        <p:spPr/>
        <p:txBody>
          <a:bodyPr anchor="ctr">
            <a:normAutofit/>
          </a:bodyPr>
          <a:lstStyle/>
          <a:p>
            <a:pPr>
              <a:spcAft>
                <a:spcPts val="600"/>
              </a:spcAft>
            </a:pPr>
            <a:fld id="{256D29D9-B0D1-184B-A0EB-126C5E744639}" type="datetime2">
              <a:rPr lang="da-DK" smtClean="0"/>
              <a:pPr>
                <a:spcAft>
                  <a:spcPts val="600"/>
                </a:spcAft>
              </a:pPr>
              <a:t>24. november 2020</a:t>
            </a:fld>
            <a:endParaRPr lang="da-DK"/>
          </a:p>
        </p:txBody>
      </p:sp>
      <p:sp>
        <p:nvSpPr>
          <p:cNvPr id="7" name="Pladsholder til sidefod 6">
            <a:extLst>
              <a:ext uri="{FF2B5EF4-FFF2-40B4-BE49-F238E27FC236}">
                <a16:creationId xmlns:a16="http://schemas.microsoft.com/office/drawing/2014/main" id="{532EFF9B-9D02-40EA-9900-265FA989B1F7}"/>
              </a:ext>
            </a:extLst>
          </p:cNvPr>
          <p:cNvSpPr>
            <a:spLocks noGrp="1"/>
          </p:cNvSpPr>
          <p:nvPr>
            <p:ph type="ftr" sz="quarter" idx="11"/>
          </p:nvPr>
        </p:nvSpPr>
        <p:spPr/>
        <p:txBody>
          <a:bodyPr anchor="ctr">
            <a:normAutofit/>
          </a:bodyPr>
          <a:lstStyle/>
          <a:p>
            <a:pPr>
              <a:spcAft>
                <a:spcPts val="600"/>
              </a:spcAft>
            </a:pPr>
            <a:r>
              <a:rPr lang="da-DK"/>
              <a:t>Den årliga lønforhandling</a:t>
            </a:r>
          </a:p>
        </p:txBody>
      </p:sp>
      <p:sp>
        <p:nvSpPr>
          <p:cNvPr id="8" name="Pladsholder til slidenummer 7">
            <a:extLst>
              <a:ext uri="{FF2B5EF4-FFF2-40B4-BE49-F238E27FC236}">
                <a16:creationId xmlns:a16="http://schemas.microsoft.com/office/drawing/2014/main" id="{09E4D386-EE27-4C48-9CFA-007549B1AB0E}"/>
              </a:ext>
            </a:extLst>
          </p:cNvPr>
          <p:cNvSpPr>
            <a:spLocks noGrp="1"/>
          </p:cNvSpPr>
          <p:nvPr>
            <p:ph type="sldNum" sz="quarter" idx="12"/>
          </p:nvPr>
        </p:nvSpPr>
        <p:spPr/>
        <p:txBody>
          <a:bodyPr anchor="ctr">
            <a:normAutofit/>
          </a:bodyPr>
          <a:lstStyle/>
          <a:p>
            <a:pPr>
              <a:spcAft>
                <a:spcPts val="600"/>
              </a:spcAft>
            </a:pPr>
            <a:fld id="{23AA811B-2EBD-4900-905E-5BE206449611}" type="slidenum">
              <a:rPr lang="da-DK" smtClean="0"/>
              <a:pPr>
                <a:spcAft>
                  <a:spcPts val="600"/>
                </a:spcAft>
              </a:pPr>
              <a:t>4</a:t>
            </a:fld>
            <a:endParaRPr lang="da-DK"/>
          </a:p>
        </p:txBody>
      </p:sp>
      <p:sp>
        <p:nvSpPr>
          <p:cNvPr id="13" name="Tekstfelt 12">
            <a:extLst>
              <a:ext uri="{FF2B5EF4-FFF2-40B4-BE49-F238E27FC236}">
                <a16:creationId xmlns:a16="http://schemas.microsoft.com/office/drawing/2014/main" id="{2F8B7B8F-61BD-4D63-B6A4-7C7DED5F251A}"/>
              </a:ext>
            </a:extLst>
          </p:cNvPr>
          <p:cNvSpPr txBox="1"/>
          <p:nvPr/>
        </p:nvSpPr>
        <p:spPr>
          <a:xfrm>
            <a:off x="518250" y="2305050"/>
            <a:ext cx="11068050" cy="2462213"/>
          </a:xfrm>
          <a:prstGeom prst="rect">
            <a:avLst/>
          </a:prstGeom>
          <a:noFill/>
        </p:spPr>
        <p:txBody>
          <a:bodyPr wrap="square" lIns="0" tIns="0" rIns="0" bIns="0" rtlCol="0">
            <a:spAutoFit/>
          </a:bodyPr>
          <a:lstStyle/>
          <a:p>
            <a:pPr marL="342900" indent="-342900">
              <a:buFont typeface="Arial" panose="020B0604020202020204" pitchFamily="34" charset="0"/>
              <a:buChar char="•"/>
            </a:pPr>
            <a:r>
              <a:rPr lang="da-DK" sz="2000" dirty="0"/>
              <a:t>Basisløn: </a:t>
            </a:r>
            <a:r>
              <a:rPr lang="da-DK" sz="2000" dirty="0">
                <a:solidFill>
                  <a:schemeClr val="accent6">
                    <a:lumMod val="10000"/>
                    <a:lumOff val="90000"/>
                  </a:schemeClr>
                </a:solidFill>
                <a:hlinkClick r:id="rId2">
                  <a:extLst>
                    <a:ext uri="{A12FA001-AC4F-418D-AE19-62706E023703}">
                      <ahyp:hlinkClr xmlns:ahyp="http://schemas.microsoft.com/office/drawing/2018/hyperlinkcolor" val="tx"/>
                    </a:ext>
                  </a:extLst>
                </a:hlinkClick>
              </a:rPr>
              <a:t>https://dm.dk/din-loen/loenstatistikker-og-loentabeller/kommunalt-ansat</a:t>
            </a:r>
            <a:endParaRPr lang="da-DK" sz="2000" dirty="0"/>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Basisløn for special- og chefkonsulenter</a:t>
            </a:r>
            <a:r>
              <a:rPr lang="da-DK" sz="2000" dirty="0">
                <a:solidFill>
                  <a:schemeClr val="accent6">
                    <a:lumMod val="10000"/>
                    <a:lumOff val="90000"/>
                  </a:schemeClr>
                </a:solidFill>
              </a:rPr>
              <a:t>: </a:t>
            </a:r>
            <a:r>
              <a:rPr lang="da-DK" sz="2000" dirty="0">
                <a:solidFill>
                  <a:schemeClr val="accent6">
                    <a:lumMod val="10000"/>
                    <a:lumOff val="90000"/>
                  </a:schemeClr>
                </a:solidFill>
                <a:hlinkClick r:id="rId3">
                  <a:extLst>
                    <a:ext uri="{A12FA001-AC4F-418D-AE19-62706E023703}">
                      <ahyp:hlinkClr xmlns:ahyp="http://schemas.microsoft.com/office/drawing/2018/hyperlinkcolor" val="tx"/>
                    </a:ext>
                  </a:extLst>
                </a:hlinkClick>
              </a:rPr>
              <a:t>https://dm.dk/din-loen/loenstatistikker-og-loentabeller/kommunalt-ansat/special-og-chefkonsulent</a:t>
            </a:r>
            <a:endParaRPr lang="da-DK" sz="2000" dirty="0">
              <a:solidFill>
                <a:schemeClr val="accent6">
                  <a:lumMod val="10000"/>
                  <a:lumOff val="90000"/>
                </a:schemeClr>
              </a:solidFill>
            </a:endParaRPr>
          </a:p>
          <a:p>
            <a:endParaRPr lang="da-DK" sz="2000" dirty="0"/>
          </a:p>
          <a:p>
            <a:pPr marL="342900" indent="-342900">
              <a:buFont typeface="Arial" panose="020B0604020202020204" pitchFamily="34" charset="0"/>
              <a:buChar char="•"/>
            </a:pPr>
            <a:r>
              <a:rPr lang="da-DK" sz="2000" dirty="0"/>
              <a:t>Rådighedstillæg: </a:t>
            </a:r>
            <a:r>
              <a:rPr lang="da-DK" sz="2000" dirty="0">
                <a:solidFill>
                  <a:schemeClr val="accent6">
                    <a:lumMod val="10000"/>
                    <a:lumOff val="90000"/>
                  </a:schemeClr>
                </a:solidFill>
                <a:hlinkClick r:id="rId4">
                  <a:extLst>
                    <a:ext uri="{A12FA001-AC4F-418D-AE19-62706E023703}">
                      <ahyp:hlinkClr xmlns:ahyp="http://schemas.microsoft.com/office/drawing/2018/hyperlinkcolor" val="tx"/>
                    </a:ext>
                  </a:extLst>
                </a:hlinkClick>
              </a:rPr>
              <a:t>https://dm.dk/din-loen/loenstatistikker-og-loentabeller/kommunalt-ansat/raadighedstillaeg</a:t>
            </a:r>
            <a:endParaRPr lang="da-DK" sz="2000" dirty="0">
              <a:solidFill>
                <a:schemeClr val="accent6">
                  <a:lumMod val="10000"/>
                  <a:lumOff val="90000"/>
                </a:schemeClr>
              </a:solidFill>
            </a:endParaRPr>
          </a:p>
          <a:p>
            <a:endParaRPr lang="da-DK" sz="2000" dirty="0"/>
          </a:p>
        </p:txBody>
      </p:sp>
    </p:spTree>
    <p:extLst>
      <p:ext uri="{BB962C8B-B14F-4D97-AF65-F5344CB8AC3E}">
        <p14:creationId xmlns:p14="http://schemas.microsoft.com/office/powerpoint/2010/main" val="189490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F9905BE-A6C0-483C-8454-1924886BDF11}"/>
              </a:ext>
            </a:extLst>
          </p:cNvPr>
          <p:cNvSpPr>
            <a:spLocks noGrp="1"/>
          </p:cNvSpPr>
          <p:nvPr>
            <p:ph type="ctrTitle"/>
          </p:nvPr>
        </p:nvSpPr>
        <p:spPr>
          <a:xfrm>
            <a:off x="605700" y="646649"/>
            <a:ext cx="10764000" cy="1229775"/>
          </a:xfrm>
        </p:spPr>
        <p:txBody>
          <a:bodyPr/>
          <a:lstStyle/>
          <a:p>
            <a:r>
              <a:rPr lang="da-DK" sz="4000" dirty="0"/>
              <a:t>Basisløn og rådighedstillæg – Skalaløn i overenskomsten i </a:t>
            </a:r>
            <a:r>
              <a:rPr lang="da-DK" sz="4000" dirty="0">
                <a:solidFill>
                  <a:schemeClr val="bg2"/>
                </a:solidFill>
              </a:rPr>
              <a:t>regioner</a:t>
            </a:r>
            <a:endParaRPr lang="en-US" sz="4000" dirty="0">
              <a:solidFill>
                <a:schemeClr val="bg2"/>
              </a:solidFill>
            </a:endParaRPr>
          </a:p>
        </p:txBody>
      </p:sp>
      <p:sp>
        <p:nvSpPr>
          <p:cNvPr id="6" name="Pladsholder til dato 5">
            <a:extLst>
              <a:ext uri="{FF2B5EF4-FFF2-40B4-BE49-F238E27FC236}">
                <a16:creationId xmlns:a16="http://schemas.microsoft.com/office/drawing/2014/main" id="{0FDC1617-E4F0-4D3B-B2FC-F25AB0CFBFAC}"/>
              </a:ext>
            </a:extLst>
          </p:cNvPr>
          <p:cNvSpPr>
            <a:spLocks noGrp="1"/>
          </p:cNvSpPr>
          <p:nvPr>
            <p:ph type="dt" sz="half" idx="10"/>
          </p:nvPr>
        </p:nvSpPr>
        <p:spPr/>
        <p:txBody>
          <a:bodyPr anchor="ctr">
            <a:normAutofit/>
          </a:bodyPr>
          <a:lstStyle/>
          <a:p>
            <a:pPr>
              <a:spcAft>
                <a:spcPts val="600"/>
              </a:spcAft>
            </a:pPr>
            <a:fld id="{256D29D9-B0D1-184B-A0EB-126C5E744639}" type="datetime2">
              <a:rPr lang="da-DK" smtClean="0"/>
              <a:pPr>
                <a:spcAft>
                  <a:spcPts val="600"/>
                </a:spcAft>
              </a:pPr>
              <a:t>24. november 2020</a:t>
            </a:fld>
            <a:endParaRPr lang="da-DK"/>
          </a:p>
        </p:txBody>
      </p:sp>
      <p:sp>
        <p:nvSpPr>
          <p:cNvPr id="7" name="Pladsholder til sidefod 6">
            <a:extLst>
              <a:ext uri="{FF2B5EF4-FFF2-40B4-BE49-F238E27FC236}">
                <a16:creationId xmlns:a16="http://schemas.microsoft.com/office/drawing/2014/main" id="{532EFF9B-9D02-40EA-9900-265FA989B1F7}"/>
              </a:ext>
            </a:extLst>
          </p:cNvPr>
          <p:cNvSpPr>
            <a:spLocks noGrp="1"/>
          </p:cNvSpPr>
          <p:nvPr>
            <p:ph type="ftr" sz="quarter" idx="11"/>
          </p:nvPr>
        </p:nvSpPr>
        <p:spPr/>
        <p:txBody>
          <a:bodyPr anchor="ctr">
            <a:normAutofit/>
          </a:bodyPr>
          <a:lstStyle/>
          <a:p>
            <a:pPr>
              <a:spcAft>
                <a:spcPts val="600"/>
              </a:spcAft>
            </a:pPr>
            <a:r>
              <a:rPr lang="da-DK"/>
              <a:t>Den årliga lønforhandling</a:t>
            </a:r>
          </a:p>
        </p:txBody>
      </p:sp>
      <p:sp>
        <p:nvSpPr>
          <p:cNvPr id="8" name="Pladsholder til slidenummer 7">
            <a:extLst>
              <a:ext uri="{FF2B5EF4-FFF2-40B4-BE49-F238E27FC236}">
                <a16:creationId xmlns:a16="http://schemas.microsoft.com/office/drawing/2014/main" id="{09E4D386-EE27-4C48-9CFA-007549B1AB0E}"/>
              </a:ext>
            </a:extLst>
          </p:cNvPr>
          <p:cNvSpPr>
            <a:spLocks noGrp="1"/>
          </p:cNvSpPr>
          <p:nvPr>
            <p:ph type="sldNum" sz="quarter" idx="12"/>
          </p:nvPr>
        </p:nvSpPr>
        <p:spPr/>
        <p:txBody>
          <a:bodyPr anchor="ctr">
            <a:normAutofit/>
          </a:bodyPr>
          <a:lstStyle/>
          <a:p>
            <a:pPr>
              <a:spcAft>
                <a:spcPts val="600"/>
              </a:spcAft>
            </a:pPr>
            <a:fld id="{23AA811B-2EBD-4900-905E-5BE206449611}" type="slidenum">
              <a:rPr lang="da-DK" smtClean="0"/>
              <a:pPr>
                <a:spcAft>
                  <a:spcPts val="600"/>
                </a:spcAft>
              </a:pPr>
              <a:t>5</a:t>
            </a:fld>
            <a:endParaRPr lang="da-DK"/>
          </a:p>
        </p:txBody>
      </p:sp>
      <p:sp>
        <p:nvSpPr>
          <p:cNvPr id="13" name="Tekstfelt 12">
            <a:extLst>
              <a:ext uri="{FF2B5EF4-FFF2-40B4-BE49-F238E27FC236}">
                <a16:creationId xmlns:a16="http://schemas.microsoft.com/office/drawing/2014/main" id="{2F8B7B8F-61BD-4D63-B6A4-7C7DED5F251A}"/>
              </a:ext>
            </a:extLst>
          </p:cNvPr>
          <p:cNvSpPr txBox="1"/>
          <p:nvPr/>
        </p:nvSpPr>
        <p:spPr>
          <a:xfrm>
            <a:off x="518250" y="2305050"/>
            <a:ext cx="11068050" cy="2462213"/>
          </a:xfrm>
          <a:prstGeom prst="rect">
            <a:avLst/>
          </a:prstGeom>
          <a:noFill/>
        </p:spPr>
        <p:txBody>
          <a:bodyPr wrap="square" lIns="0" tIns="0" rIns="0" bIns="0" rtlCol="0">
            <a:spAutoFit/>
          </a:bodyPr>
          <a:lstStyle/>
          <a:p>
            <a:pPr marL="342900" indent="-342900">
              <a:buFont typeface="Arial" panose="020B0604020202020204" pitchFamily="34" charset="0"/>
              <a:buChar char="•"/>
            </a:pPr>
            <a:r>
              <a:rPr lang="da-DK" sz="2000" dirty="0"/>
              <a:t>Basisløn: </a:t>
            </a:r>
            <a:r>
              <a:rPr lang="da-DK" sz="2000" dirty="0">
                <a:solidFill>
                  <a:schemeClr val="accent6">
                    <a:lumMod val="10000"/>
                    <a:lumOff val="90000"/>
                  </a:schemeClr>
                </a:solidFill>
                <a:hlinkClick r:id="rId2">
                  <a:extLst>
                    <a:ext uri="{A12FA001-AC4F-418D-AE19-62706E023703}">
                      <ahyp:hlinkClr xmlns:ahyp="http://schemas.microsoft.com/office/drawing/2018/hyperlinkcolor" val="tx"/>
                    </a:ext>
                  </a:extLst>
                </a:hlinkClick>
              </a:rPr>
              <a:t>https://dm.dk/din-loen/loenstatistikker-og-loentabeller/regionalt-ansat</a:t>
            </a:r>
            <a:endParaRPr lang="da-DK" sz="2000" dirty="0">
              <a:solidFill>
                <a:schemeClr val="accent6">
                  <a:lumMod val="10000"/>
                  <a:lumOff val="90000"/>
                </a:schemeClr>
              </a:solidFill>
            </a:endParaRPr>
          </a:p>
          <a:p>
            <a:endParaRPr lang="da-DK" sz="2000" dirty="0"/>
          </a:p>
          <a:p>
            <a:pPr marL="342900" indent="-342900">
              <a:buFont typeface="Arial" panose="020B0604020202020204" pitchFamily="34" charset="0"/>
              <a:buChar char="•"/>
            </a:pPr>
            <a:r>
              <a:rPr lang="da-DK" sz="2000" dirty="0"/>
              <a:t>Basisløn for special- og chefkonsulenter</a:t>
            </a:r>
            <a:r>
              <a:rPr lang="da-DK" sz="2000" dirty="0">
                <a:solidFill>
                  <a:schemeClr val="accent6">
                    <a:lumMod val="10000"/>
                    <a:lumOff val="90000"/>
                  </a:schemeClr>
                </a:solidFill>
              </a:rPr>
              <a:t>: </a:t>
            </a:r>
            <a:r>
              <a:rPr lang="da-DK" sz="2000" dirty="0">
                <a:solidFill>
                  <a:schemeClr val="accent6">
                    <a:lumMod val="10000"/>
                    <a:lumOff val="90000"/>
                  </a:schemeClr>
                </a:solidFill>
                <a:hlinkClick r:id="rId3">
                  <a:extLst>
                    <a:ext uri="{A12FA001-AC4F-418D-AE19-62706E023703}">
                      <ahyp:hlinkClr xmlns:ahyp="http://schemas.microsoft.com/office/drawing/2018/hyperlinkcolor" val="tx"/>
                    </a:ext>
                  </a:extLst>
                </a:hlinkClick>
              </a:rPr>
              <a:t>https://dm.dk/din-loen/loenstatistikker-og-loentabeller/regionalt-ansat/special-og-chefkonsulent</a:t>
            </a:r>
            <a:endParaRPr lang="da-DK" sz="2000" dirty="0">
              <a:solidFill>
                <a:schemeClr val="accent6">
                  <a:lumMod val="10000"/>
                  <a:lumOff val="90000"/>
                </a:schemeClr>
              </a:solidFill>
            </a:endParaRPr>
          </a:p>
          <a:p>
            <a:endParaRPr lang="da-DK" sz="2000" dirty="0"/>
          </a:p>
          <a:p>
            <a:pPr marL="342900" indent="-342900">
              <a:buFont typeface="Arial" panose="020B0604020202020204" pitchFamily="34" charset="0"/>
              <a:buChar char="•"/>
            </a:pPr>
            <a:r>
              <a:rPr lang="da-DK" sz="2000" dirty="0"/>
              <a:t>Rådighedstillæg: </a:t>
            </a:r>
            <a:r>
              <a:rPr lang="da-DK" sz="2000" dirty="0">
                <a:solidFill>
                  <a:schemeClr val="accent6">
                    <a:lumMod val="10000"/>
                    <a:lumOff val="90000"/>
                  </a:schemeClr>
                </a:solidFill>
                <a:hlinkClick r:id="rId4">
                  <a:extLst>
                    <a:ext uri="{A12FA001-AC4F-418D-AE19-62706E023703}">
                      <ahyp:hlinkClr xmlns:ahyp="http://schemas.microsoft.com/office/drawing/2018/hyperlinkcolor" val="tx"/>
                    </a:ext>
                  </a:extLst>
                </a:hlinkClick>
              </a:rPr>
              <a:t>https://dm.dk/din-loen/loenstatistikker-og-loentabeller/regionalt-ansat/raadighedstillaeg</a:t>
            </a:r>
            <a:endParaRPr lang="da-DK" sz="2000" dirty="0">
              <a:solidFill>
                <a:schemeClr val="accent6">
                  <a:lumMod val="10000"/>
                  <a:lumOff val="90000"/>
                </a:schemeClr>
              </a:solidFill>
            </a:endParaRPr>
          </a:p>
          <a:p>
            <a:endParaRPr lang="da-DK" sz="2000" dirty="0"/>
          </a:p>
        </p:txBody>
      </p:sp>
    </p:spTree>
    <p:extLst>
      <p:ext uri="{BB962C8B-B14F-4D97-AF65-F5344CB8AC3E}">
        <p14:creationId xmlns:p14="http://schemas.microsoft.com/office/powerpoint/2010/main" val="659328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F9905BE-A6C0-483C-8454-1924886BDF11}"/>
              </a:ext>
            </a:extLst>
          </p:cNvPr>
          <p:cNvSpPr>
            <a:spLocks noGrp="1"/>
          </p:cNvSpPr>
          <p:nvPr>
            <p:ph type="ctrTitle"/>
          </p:nvPr>
        </p:nvSpPr>
        <p:spPr>
          <a:xfrm>
            <a:off x="605700" y="646649"/>
            <a:ext cx="10764000" cy="1229775"/>
          </a:xfrm>
        </p:spPr>
        <p:txBody>
          <a:bodyPr/>
          <a:lstStyle/>
          <a:p>
            <a:r>
              <a:rPr lang="da-DK" sz="4000" dirty="0"/>
              <a:t>Basisløn og rådighedstillæg – Skalaløn i overenskomsten i </a:t>
            </a:r>
            <a:r>
              <a:rPr lang="da-DK" sz="4000" dirty="0">
                <a:solidFill>
                  <a:schemeClr val="bg2"/>
                </a:solidFill>
              </a:rPr>
              <a:t>staten</a:t>
            </a:r>
            <a:endParaRPr lang="en-US" sz="4000" dirty="0">
              <a:solidFill>
                <a:schemeClr val="bg2"/>
              </a:solidFill>
            </a:endParaRPr>
          </a:p>
        </p:txBody>
      </p:sp>
      <p:sp>
        <p:nvSpPr>
          <p:cNvPr id="6" name="Pladsholder til dato 5">
            <a:extLst>
              <a:ext uri="{FF2B5EF4-FFF2-40B4-BE49-F238E27FC236}">
                <a16:creationId xmlns:a16="http://schemas.microsoft.com/office/drawing/2014/main" id="{0FDC1617-E4F0-4D3B-B2FC-F25AB0CFBFAC}"/>
              </a:ext>
            </a:extLst>
          </p:cNvPr>
          <p:cNvSpPr>
            <a:spLocks noGrp="1"/>
          </p:cNvSpPr>
          <p:nvPr>
            <p:ph type="dt" sz="half" idx="10"/>
          </p:nvPr>
        </p:nvSpPr>
        <p:spPr/>
        <p:txBody>
          <a:bodyPr anchor="ctr">
            <a:normAutofit/>
          </a:bodyPr>
          <a:lstStyle/>
          <a:p>
            <a:pPr>
              <a:spcAft>
                <a:spcPts val="600"/>
              </a:spcAft>
            </a:pPr>
            <a:fld id="{256D29D9-B0D1-184B-A0EB-126C5E744639}" type="datetime2">
              <a:rPr lang="da-DK" smtClean="0"/>
              <a:pPr>
                <a:spcAft>
                  <a:spcPts val="600"/>
                </a:spcAft>
              </a:pPr>
              <a:t>24. november 2020</a:t>
            </a:fld>
            <a:endParaRPr lang="da-DK"/>
          </a:p>
        </p:txBody>
      </p:sp>
      <p:sp>
        <p:nvSpPr>
          <p:cNvPr id="7" name="Pladsholder til sidefod 6">
            <a:extLst>
              <a:ext uri="{FF2B5EF4-FFF2-40B4-BE49-F238E27FC236}">
                <a16:creationId xmlns:a16="http://schemas.microsoft.com/office/drawing/2014/main" id="{532EFF9B-9D02-40EA-9900-265FA989B1F7}"/>
              </a:ext>
            </a:extLst>
          </p:cNvPr>
          <p:cNvSpPr>
            <a:spLocks noGrp="1"/>
          </p:cNvSpPr>
          <p:nvPr>
            <p:ph type="ftr" sz="quarter" idx="11"/>
          </p:nvPr>
        </p:nvSpPr>
        <p:spPr/>
        <p:txBody>
          <a:bodyPr anchor="ctr">
            <a:normAutofit/>
          </a:bodyPr>
          <a:lstStyle/>
          <a:p>
            <a:pPr>
              <a:spcAft>
                <a:spcPts val="600"/>
              </a:spcAft>
            </a:pPr>
            <a:r>
              <a:rPr lang="da-DK"/>
              <a:t>Den årliga lønforhandling</a:t>
            </a:r>
          </a:p>
        </p:txBody>
      </p:sp>
      <p:sp>
        <p:nvSpPr>
          <p:cNvPr id="8" name="Pladsholder til slidenummer 7">
            <a:extLst>
              <a:ext uri="{FF2B5EF4-FFF2-40B4-BE49-F238E27FC236}">
                <a16:creationId xmlns:a16="http://schemas.microsoft.com/office/drawing/2014/main" id="{09E4D386-EE27-4C48-9CFA-007549B1AB0E}"/>
              </a:ext>
            </a:extLst>
          </p:cNvPr>
          <p:cNvSpPr>
            <a:spLocks noGrp="1"/>
          </p:cNvSpPr>
          <p:nvPr>
            <p:ph type="sldNum" sz="quarter" idx="12"/>
          </p:nvPr>
        </p:nvSpPr>
        <p:spPr/>
        <p:txBody>
          <a:bodyPr anchor="ctr">
            <a:normAutofit/>
          </a:bodyPr>
          <a:lstStyle/>
          <a:p>
            <a:pPr>
              <a:spcAft>
                <a:spcPts val="600"/>
              </a:spcAft>
            </a:pPr>
            <a:fld id="{23AA811B-2EBD-4900-905E-5BE206449611}" type="slidenum">
              <a:rPr lang="da-DK" smtClean="0"/>
              <a:pPr>
                <a:spcAft>
                  <a:spcPts val="600"/>
                </a:spcAft>
              </a:pPr>
              <a:t>6</a:t>
            </a:fld>
            <a:endParaRPr lang="da-DK"/>
          </a:p>
        </p:txBody>
      </p:sp>
      <p:sp>
        <p:nvSpPr>
          <p:cNvPr id="13" name="Tekstfelt 12">
            <a:extLst>
              <a:ext uri="{FF2B5EF4-FFF2-40B4-BE49-F238E27FC236}">
                <a16:creationId xmlns:a16="http://schemas.microsoft.com/office/drawing/2014/main" id="{2F8B7B8F-61BD-4D63-B6A4-7C7DED5F251A}"/>
              </a:ext>
            </a:extLst>
          </p:cNvPr>
          <p:cNvSpPr txBox="1"/>
          <p:nvPr/>
        </p:nvSpPr>
        <p:spPr>
          <a:xfrm>
            <a:off x="518250" y="2305050"/>
            <a:ext cx="11068050" cy="2769989"/>
          </a:xfrm>
          <a:prstGeom prst="rect">
            <a:avLst/>
          </a:prstGeom>
          <a:noFill/>
        </p:spPr>
        <p:txBody>
          <a:bodyPr wrap="square" lIns="0" tIns="0" rIns="0" bIns="0" rtlCol="0">
            <a:spAutoFit/>
          </a:bodyPr>
          <a:lstStyle/>
          <a:p>
            <a:pPr marL="342900" indent="-342900">
              <a:buFont typeface="Arial" panose="020B0604020202020204" pitchFamily="34" charset="0"/>
              <a:buChar char="•"/>
            </a:pPr>
            <a:r>
              <a:rPr lang="da-DK" sz="2000" dirty="0"/>
              <a:t>Basisløn: </a:t>
            </a:r>
            <a:r>
              <a:rPr lang="da-DK" sz="2000" dirty="0">
                <a:solidFill>
                  <a:schemeClr val="accent4"/>
                </a:solidFill>
                <a:hlinkClick r:id="rId2">
                  <a:extLst>
                    <a:ext uri="{A12FA001-AC4F-418D-AE19-62706E023703}">
                      <ahyp:hlinkClr xmlns:ahyp="http://schemas.microsoft.com/office/drawing/2018/hyperlinkcolor" val="tx"/>
                    </a:ext>
                  </a:extLst>
                </a:hlinkClick>
              </a:rPr>
              <a:t>https://dm.dk/din-loen/loenstatistikker-og-loentabeller/statsansat</a:t>
            </a:r>
            <a:endParaRPr lang="da-DK" sz="2000" dirty="0">
              <a:solidFill>
                <a:schemeClr val="accent4"/>
              </a:solidFill>
            </a:endParaRPr>
          </a:p>
          <a:p>
            <a:endParaRPr lang="da-DK" sz="2000" dirty="0"/>
          </a:p>
          <a:p>
            <a:pPr marL="342900" indent="-342900">
              <a:buFont typeface="Arial" panose="020B0604020202020204" pitchFamily="34" charset="0"/>
              <a:buChar char="•"/>
            </a:pPr>
            <a:r>
              <a:rPr lang="da-DK" sz="2000" dirty="0"/>
              <a:t>Basisløn for special- og chefkonsulenter (m/u personaleansvar)</a:t>
            </a:r>
            <a:r>
              <a:rPr lang="da-DK" sz="2000" dirty="0">
                <a:solidFill>
                  <a:schemeClr val="accent6">
                    <a:lumMod val="10000"/>
                    <a:lumOff val="90000"/>
                  </a:schemeClr>
                </a:solidFill>
              </a:rPr>
              <a:t>: </a:t>
            </a:r>
            <a:r>
              <a:rPr lang="da-DK" sz="2000" dirty="0">
                <a:solidFill>
                  <a:schemeClr val="accent4"/>
                </a:solidFill>
                <a:hlinkClick r:id="rId3">
                  <a:extLst>
                    <a:ext uri="{A12FA001-AC4F-418D-AE19-62706E023703}">
                      <ahyp:hlinkClr xmlns:ahyp="http://schemas.microsoft.com/office/drawing/2018/hyperlinkcolor" val="tx"/>
                    </a:ext>
                  </a:extLst>
                </a:hlinkClick>
              </a:rPr>
              <a:t>https://dm.dk/din-loen/loenstatistikker-og-loentabeller/statsansat/specialkonsulent-chefkonsulent-og-chefkonsulent-med-personaleansvar</a:t>
            </a:r>
            <a:endParaRPr lang="da-DK" sz="2000" dirty="0">
              <a:solidFill>
                <a:schemeClr val="accent4"/>
              </a:solidFill>
            </a:endParaRPr>
          </a:p>
          <a:p>
            <a:endParaRPr lang="da-DK" sz="2000" dirty="0">
              <a:solidFill>
                <a:schemeClr val="accent4"/>
              </a:solidFill>
            </a:endParaRPr>
          </a:p>
          <a:p>
            <a:pPr marL="342900" indent="-342900">
              <a:buFont typeface="Arial" panose="020B0604020202020204" pitchFamily="34" charset="0"/>
              <a:buChar char="•"/>
            </a:pPr>
            <a:r>
              <a:rPr lang="da-DK" sz="2000" dirty="0"/>
              <a:t>Rådighedstillæg: </a:t>
            </a:r>
            <a:r>
              <a:rPr lang="da-DK" sz="2000" dirty="0">
                <a:solidFill>
                  <a:schemeClr val="accent4"/>
                </a:solidFill>
                <a:hlinkClick r:id="rId4">
                  <a:extLst>
                    <a:ext uri="{A12FA001-AC4F-418D-AE19-62706E023703}">
                      <ahyp:hlinkClr xmlns:ahyp="http://schemas.microsoft.com/office/drawing/2018/hyperlinkcolor" val="tx"/>
                    </a:ext>
                  </a:extLst>
                </a:hlinkClick>
              </a:rPr>
              <a:t>https://dm.dk/din-loen/loenstatistikker-og-loentabeller/statsansat/raadighedstil</a:t>
            </a:r>
            <a:r>
              <a:rPr lang="da-DK" sz="2000" dirty="0">
                <a:solidFill>
                  <a:srgbClr val="FF4B4B"/>
                </a:solidFill>
                <a:hlinkClick r:id="rId4">
                  <a:extLst>
                    <a:ext uri="{A12FA001-AC4F-418D-AE19-62706E023703}">
                      <ahyp:hlinkClr xmlns:ahyp="http://schemas.microsoft.com/office/drawing/2018/hyperlinkcolor" val="tx"/>
                    </a:ext>
                  </a:extLst>
                </a:hlinkClick>
              </a:rPr>
              <a:t>laeg</a:t>
            </a:r>
            <a:endParaRPr lang="da-DK" sz="2000" dirty="0">
              <a:solidFill>
                <a:schemeClr val="accent6">
                  <a:lumMod val="10000"/>
                  <a:lumOff val="90000"/>
                </a:schemeClr>
              </a:solidFill>
            </a:endParaRPr>
          </a:p>
          <a:p>
            <a:endParaRPr lang="da-DK" sz="2000" dirty="0"/>
          </a:p>
        </p:txBody>
      </p:sp>
    </p:spTree>
    <p:extLst>
      <p:ext uri="{BB962C8B-B14F-4D97-AF65-F5344CB8AC3E}">
        <p14:creationId xmlns:p14="http://schemas.microsoft.com/office/powerpoint/2010/main" val="2896303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Ny løn</a:t>
            </a:r>
          </a:p>
        </p:txBody>
      </p:sp>
      <p:sp>
        <p:nvSpPr>
          <p:cNvPr id="4" name="Pladsholder til indhold 3"/>
          <p:cNvSpPr>
            <a:spLocks noGrp="1"/>
          </p:cNvSpPr>
          <p:nvPr>
            <p:ph idx="1"/>
          </p:nvPr>
        </p:nvSpPr>
        <p:spPr/>
        <p:txBody>
          <a:bodyPr/>
          <a:lstStyle/>
          <a:p>
            <a:pPr marL="0" indent="0">
              <a:buNone/>
            </a:pPr>
            <a:r>
              <a:rPr lang="da-DK" dirty="0">
                <a:latin typeface="+mj-lt"/>
              </a:rPr>
              <a:t>Der findes tre typer individuelt forhandlede tillæg</a:t>
            </a:r>
          </a:p>
          <a:p>
            <a:r>
              <a:rPr lang="da-DK" dirty="0"/>
              <a:t>Kvalifikationstillæg (pensionsgivende) – meget svære at opsige</a:t>
            </a:r>
          </a:p>
          <a:p>
            <a:r>
              <a:rPr lang="da-DK" dirty="0"/>
              <a:t>Funktionstillæg  (pensionsgivende) – kan være tidsbegrænset, eller varsles væk, når funktionen ikke længere varetages</a:t>
            </a:r>
          </a:p>
          <a:p>
            <a:r>
              <a:rPr lang="da-DK" dirty="0"/>
              <a:t>Engangsvederlag ( som udgangspunkt ikke pensionsgivende)</a:t>
            </a:r>
          </a:p>
        </p:txBody>
      </p:sp>
      <p:sp>
        <p:nvSpPr>
          <p:cNvPr id="3" name="Pladsholder til tekst 2">
            <a:extLst>
              <a:ext uri="{FF2B5EF4-FFF2-40B4-BE49-F238E27FC236}">
                <a16:creationId xmlns:a16="http://schemas.microsoft.com/office/drawing/2014/main" id="{C8A768A5-2721-B54C-9071-3CB09F5CDBE6}"/>
              </a:ext>
            </a:extLst>
          </p:cNvPr>
          <p:cNvSpPr>
            <a:spLocks noGrp="1"/>
          </p:cNvSpPr>
          <p:nvPr>
            <p:ph type="body" sz="quarter" idx="13"/>
          </p:nvPr>
        </p:nvSpPr>
        <p:spPr/>
        <p:txBody>
          <a:bodyPr/>
          <a:lstStyle/>
          <a:p>
            <a:endParaRPr lang="da-DK"/>
          </a:p>
        </p:txBody>
      </p:sp>
      <p:sp>
        <p:nvSpPr>
          <p:cNvPr id="8" name="Pladsholder til dato 7">
            <a:extLst>
              <a:ext uri="{FF2B5EF4-FFF2-40B4-BE49-F238E27FC236}">
                <a16:creationId xmlns:a16="http://schemas.microsoft.com/office/drawing/2014/main" id="{25E3CB4E-A405-AC44-AD16-4A2CBFA86B5E}"/>
              </a:ext>
            </a:extLst>
          </p:cNvPr>
          <p:cNvSpPr>
            <a:spLocks noGrp="1"/>
          </p:cNvSpPr>
          <p:nvPr>
            <p:ph type="dt" sz="half" idx="10"/>
          </p:nvPr>
        </p:nvSpPr>
        <p:spPr/>
        <p:txBody>
          <a:bodyPr/>
          <a:lstStyle/>
          <a:p>
            <a:fld id="{2BD24660-7D08-C445-B667-5615185088D8}" type="datetime2">
              <a:rPr lang="da-DK" smtClean="0"/>
              <a:t>24. november 2020</a:t>
            </a:fld>
            <a:endParaRPr lang="da-DK" dirty="0"/>
          </a:p>
        </p:txBody>
      </p:sp>
      <p:sp>
        <p:nvSpPr>
          <p:cNvPr id="9" name="Pladsholder til sidefod 8">
            <a:extLst>
              <a:ext uri="{FF2B5EF4-FFF2-40B4-BE49-F238E27FC236}">
                <a16:creationId xmlns:a16="http://schemas.microsoft.com/office/drawing/2014/main" id="{2A3E73E9-BEAA-F24E-9490-461946FC266A}"/>
              </a:ext>
            </a:extLst>
          </p:cNvPr>
          <p:cNvSpPr>
            <a:spLocks noGrp="1"/>
          </p:cNvSpPr>
          <p:nvPr>
            <p:ph type="ftr" sz="quarter" idx="11"/>
          </p:nvPr>
        </p:nvSpPr>
        <p:spPr/>
        <p:txBody>
          <a:bodyPr/>
          <a:lstStyle/>
          <a:p>
            <a:r>
              <a:rPr lang="da-DK"/>
              <a:t>Den årliga lønforhandling</a:t>
            </a:r>
            <a:endParaRPr lang="da-DK" dirty="0"/>
          </a:p>
        </p:txBody>
      </p:sp>
      <p:sp>
        <p:nvSpPr>
          <p:cNvPr id="10" name="Pladsholder til slidenummer 9">
            <a:extLst>
              <a:ext uri="{FF2B5EF4-FFF2-40B4-BE49-F238E27FC236}">
                <a16:creationId xmlns:a16="http://schemas.microsoft.com/office/drawing/2014/main" id="{7114C304-DB88-214E-9589-3BB735C32F10}"/>
              </a:ext>
            </a:extLst>
          </p:cNvPr>
          <p:cNvSpPr>
            <a:spLocks noGrp="1"/>
          </p:cNvSpPr>
          <p:nvPr>
            <p:ph type="sldNum" sz="quarter" idx="12"/>
          </p:nvPr>
        </p:nvSpPr>
        <p:spPr/>
        <p:txBody>
          <a:bodyPr/>
          <a:lstStyle/>
          <a:p>
            <a:fld id="{23AA811B-2EBD-4900-905E-5BE206449611}" type="slidenum">
              <a:rPr lang="da-DK" smtClean="0"/>
              <a:t>7</a:t>
            </a:fld>
            <a:endParaRPr lang="da-DK" dirty="0"/>
          </a:p>
        </p:txBody>
      </p:sp>
      <p:sp>
        <p:nvSpPr>
          <p:cNvPr id="5" name="Ellipse 4">
            <a:extLst>
              <a:ext uri="{FF2B5EF4-FFF2-40B4-BE49-F238E27FC236}">
                <a16:creationId xmlns:a16="http://schemas.microsoft.com/office/drawing/2014/main" id="{391AFF9F-AF4C-7F49-A074-5B36FBFDE89A}"/>
              </a:ext>
            </a:extLst>
          </p:cNvPr>
          <p:cNvSpPr/>
          <p:nvPr/>
        </p:nvSpPr>
        <p:spPr>
          <a:xfrm>
            <a:off x="8446383" y="3622184"/>
            <a:ext cx="2181600" cy="2181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600" noProof="0" dirty="0" err="1">
                <a:solidFill>
                  <a:schemeClr val="bg1"/>
                </a:solidFill>
                <a:latin typeface="+mj-lt"/>
              </a:rPr>
              <a:t>Engangs</a:t>
            </a:r>
            <a:r>
              <a:rPr lang="da-DK" sz="1600" noProof="0" dirty="0">
                <a:solidFill>
                  <a:schemeClr val="bg1"/>
                </a:solidFill>
                <a:latin typeface="+mj-lt"/>
              </a:rPr>
              <a:t>-vederlag</a:t>
            </a:r>
            <a:r>
              <a:rPr lang="da-DK" sz="1600" noProof="0" dirty="0">
                <a:solidFill>
                  <a:schemeClr val="bg2"/>
                </a:solidFill>
                <a:latin typeface="+mj-lt"/>
              </a:rPr>
              <a:t> </a:t>
            </a:r>
          </a:p>
        </p:txBody>
      </p:sp>
      <p:sp>
        <p:nvSpPr>
          <p:cNvPr id="6" name="Ellipse 5">
            <a:extLst>
              <a:ext uri="{FF2B5EF4-FFF2-40B4-BE49-F238E27FC236}">
                <a16:creationId xmlns:a16="http://schemas.microsoft.com/office/drawing/2014/main" id="{A721E312-AC47-884E-9A60-6E5FF3D721C1}"/>
              </a:ext>
            </a:extLst>
          </p:cNvPr>
          <p:cNvSpPr/>
          <p:nvPr/>
        </p:nvSpPr>
        <p:spPr>
          <a:xfrm>
            <a:off x="1462338" y="3622184"/>
            <a:ext cx="2181600" cy="2181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600" noProof="0" dirty="0">
                <a:solidFill>
                  <a:schemeClr val="bg2"/>
                </a:solidFill>
                <a:latin typeface="+mj-lt"/>
              </a:rPr>
              <a:t>Kvalifikations-tillæg</a:t>
            </a:r>
          </a:p>
        </p:txBody>
      </p:sp>
      <p:sp>
        <p:nvSpPr>
          <p:cNvPr id="7" name="Ellipse 6">
            <a:extLst>
              <a:ext uri="{FF2B5EF4-FFF2-40B4-BE49-F238E27FC236}">
                <a16:creationId xmlns:a16="http://schemas.microsoft.com/office/drawing/2014/main" id="{BB6BCF9D-5B22-104C-AC85-EEEC05C0D459}"/>
              </a:ext>
            </a:extLst>
          </p:cNvPr>
          <p:cNvSpPr/>
          <p:nvPr/>
        </p:nvSpPr>
        <p:spPr>
          <a:xfrm>
            <a:off x="4954361" y="3622184"/>
            <a:ext cx="2181600" cy="2181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600" dirty="0">
                <a:solidFill>
                  <a:sysClr val="windowText" lastClr="000000"/>
                </a:solidFill>
                <a:latin typeface="+mj-lt"/>
              </a:rPr>
              <a:t>Funktions-tillæg</a:t>
            </a:r>
            <a:r>
              <a:rPr lang="da-DK" sz="1600" noProof="0" dirty="0">
                <a:solidFill>
                  <a:sysClr val="windowText" lastClr="000000"/>
                </a:solidFill>
                <a:latin typeface="+mj-lt"/>
              </a:rPr>
              <a:t> </a:t>
            </a:r>
          </a:p>
        </p:txBody>
      </p:sp>
    </p:spTree>
    <p:extLst>
      <p:ext uri="{BB962C8B-B14F-4D97-AF65-F5344CB8AC3E}">
        <p14:creationId xmlns:p14="http://schemas.microsoft.com/office/powerpoint/2010/main" val="57717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000" y="802800"/>
            <a:ext cx="11473200" cy="1278000"/>
          </a:xfrm>
        </p:spPr>
        <p:txBody>
          <a:bodyPr anchor="t">
            <a:normAutofit/>
          </a:bodyPr>
          <a:lstStyle/>
          <a:p>
            <a:r>
              <a:rPr lang="da-DK" dirty="0"/>
              <a:t>Hvordan ser lønnen ud hos os?</a:t>
            </a:r>
          </a:p>
        </p:txBody>
      </p:sp>
      <p:sp>
        <p:nvSpPr>
          <p:cNvPr id="4" name="Pladsholder til indhold 3"/>
          <p:cNvSpPr>
            <a:spLocks noGrp="1"/>
          </p:cNvSpPr>
          <p:nvPr>
            <p:ph idx="1"/>
          </p:nvPr>
        </p:nvSpPr>
        <p:spPr>
          <a:xfrm>
            <a:off x="360000" y="2080800"/>
            <a:ext cx="11473200" cy="4053600"/>
          </a:xfrm>
        </p:spPr>
        <p:txBody>
          <a:bodyPr>
            <a:normAutofit/>
          </a:bodyPr>
          <a:lstStyle/>
          <a:p>
            <a:r>
              <a:rPr lang="da-DK" dirty="0"/>
              <a:t>Lønoversigt</a:t>
            </a:r>
          </a:p>
          <a:p>
            <a:pPr>
              <a:buNone/>
            </a:pPr>
            <a:endParaRPr lang="da-DK" dirty="0"/>
          </a:p>
          <a:p>
            <a:endParaRPr lang="da-DK" dirty="0"/>
          </a:p>
          <a:p>
            <a:endParaRPr lang="da-DK" dirty="0"/>
          </a:p>
          <a:p>
            <a:endParaRPr lang="da-DK" dirty="0"/>
          </a:p>
          <a:p>
            <a:r>
              <a:rPr lang="da-DK" dirty="0"/>
              <a:t>Husk, I også kan orientere jer om lønniveauer i staten generelt på </a:t>
            </a:r>
            <a:r>
              <a:rPr lang="da-DK" dirty="0">
                <a:hlinkClick r:id="rId3"/>
              </a:rPr>
              <a:t>https://www.loenoverblik.dk/</a:t>
            </a:r>
            <a:r>
              <a:rPr lang="da-DK" dirty="0"/>
              <a:t> </a:t>
            </a:r>
          </a:p>
        </p:txBody>
      </p:sp>
      <p:sp>
        <p:nvSpPr>
          <p:cNvPr id="14" name="Text Placeholder 3">
            <a:extLst>
              <a:ext uri="{FF2B5EF4-FFF2-40B4-BE49-F238E27FC236}">
                <a16:creationId xmlns:a16="http://schemas.microsoft.com/office/drawing/2014/main" id="{3494CB69-9F75-43DF-8A76-82779B63FBB6}"/>
              </a:ext>
            </a:extLst>
          </p:cNvPr>
          <p:cNvSpPr>
            <a:spLocks noGrp="1"/>
          </p:cNvSpPr>
          <p:nvPr>
            <p:ph type="body" sz="quarter" idx="13"/>
          </p:nvPr>
        </p:nvSpPr>
        <p:spPr>
          <a:xfrm>
            <a:off x="360000" y="6138000"/>
            <a:ext cx="11473200" cy="360000"/>
          </a:xfrm>
        </p:spPr>
        <p:txBody>
          <a:bodyPr/>
          <a:lstStyle/>
          <a:p>
            <a:endParaRPr lang="en-US"/>
          </a:p>
        </p:txBody>
      </p:sp>
      <p:sp>
        <p:nvSpPr>
          <p:cNvPr id="3" name="Pladsholder til dato 2">
            <a:extLst>
              <a:ext uri="{FF2B5EF4-FFF2-40B4-BE49-F238E27FC236}">
                <a16:creationId xmlns:a16="http://schemas.microsoft.com/office/drawing/2014/main" id="{0D2A05A0-62C6-FF4D-BB65-6E456DEA040B}"/>
              </a:ext>
            </a:extLst>
          </p:cNvPr>
          <p:cNvSpPr>
            <a:spLocks noGrp="1"/>
          </p:cNvSpPr>
          <p:nvPr>
            <p:ph type="dt" sz="half" idx="10"/>
          </p:nvPr>
        </p:nvSpPr>
        <p:spPr>
          <a:xfrm>
            <a:off x="358775" y="360000"/>
            <a:ext cx="985838" cy="108000"/>
          </a:xfrm>
        </p:spPr>
        <p:txBody>
          <a:bodyPr anchor="ctr">
            <a:normAutofit/>
          </a:bodyPr>
          <a:lstStyle/>
          <a:p>
            <a:pPr>
              <a:spcAft>
                <a:spcPts val="600"/>
              </a:spcAft>
            </a:pPr>
            <a:fld id="{07C92FD3-EB35-2C44-8161-7604E90DFBBD}" type="datetime2">
              <a:rPr lang="da-DK" smtClean="0"/>
              <a:pPr>
                <a:spcAft>
                  <a:spcPts val="600"/>
                </a:spcAft>
              </a:pPr>
              <a:t>24. november 2020</a:t>
            </a:fld>
            <a:endParaRPr lang="da-DK"/>
          </a:p>
        </p:txBody>
      </p:sp>
      <p:sp>
        <p:nvSpPr>
          <p:cNvPr id="5" name="Pladsholder til sidefod 4">
            <a:extLst>
              <a:ext uri="{FF2B5EF4-FFF2-40B4-BE49-F238E27FC236}">
                <a16:creationId xmlns:a16="http://schemas.microsoft.com/office/drawing/2014/main" id="{C5444289-07C8-1544-9461-071B72010D7F}"/>
              </a:ext>
            </a:extLst>
          </p:cNvPr>
          <p:cNvSpPr>
            <a:spLocks noGrp="1"/>
          </p:cNvSpPr>
          <p:nvPr>
            <p:ph type="ftr" sz="quarter" idx="11"/>
          </p:nvPr>
        </p:nvSpPr>
        <p:spPr>
          <a:xfrm>
            <a:off x="1344613" y="360000"/>
            <a:ext cx="1612900" cy="108000"/>
          </a:xfrm>
        </p:spPr>
        <p:txBody>
          <a:bodyPr anchor="ctr">
            <a:normAutofit/>
          </a:bodyPr>
          <a:lstStyle/>
          <a:p>
            <a:pPr>
              <a:spcAft>
                <a:spcPts val="600"/>
              </a:spcAft>
            </a:pPr>
            <a:r>
              <a:rPr lang="da-DK"/>
              <a:t>Den årliga lønforhandling</a:t>
            </a:r>
          </a:p>
        </p:txBody>
      </p:sp>
      <p:sp>
        <p:nvSpPr>
          <p:cNvPr id="6" name="Pladsholder til slidenummer 5">
            <a:extLst>
              <a:ext uri="{FF2B5EF4-FFF2-40B4-BE49-F238E27FC236}">
                <a16:creationId xmlns:a16="http://schemas.microsoft.com/office/drawing/2014/main" id="{70D9ACB3-45E4-E94E-83C1-679C6EBCE4B2}"/>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8</a:t>
            </a:fld>
            <a:endParaRPr lang="da-DK"/>
          </a:p>
        </p:txBody>
      </p:sp>
    </p:spTree>
    <p:extLst>
      <p:ext uri="{BB962C8B-B14F-4D97-AF65-F5344CB8AC3E}">
        <p14:creationId xmlns:p14="http://schemas.microsoft.com/office/powerpoint/2010/main" val="2243857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giver normalt en lønforhøjelse?</a:t>
            </a:r>
          </a:p>
        </p:txBody>
      </p:sp>
      <p:sp>
        <p:nvSpPr>
          <p:cNvPr id="4" name="Pladsholder til indhold 3"/>
          <p:cNvSpPr>
            <a:spLocks noGrp="1"/>
          </p:cNvSpPr>
          <p:nvPr>
            <p:ph idx="1"/>
          </p:nvPr>
        </p:nvSpPr>
        <p:spPr/>
        <p:txBody>
          <a:bodyPr/>
          <a:lstStyle/>
          <a:p>
            <a:r>
              <a:rPr lang="da-DK" dirty="0"/>
              <a:t>Eksempler på, hvad I på arbejdspladsen har erfaring med, giver tillæg: </a:t>
            </a:r>
          </a:p>
          <a:p>
            <a:pPr lvl="2"/>
            <a:r>
              <a:rPr lang="da-DK" dirty="0"/>
              <a:t>Nye arbejdsopgaver, efteruddannelse, politisk tæft, sikkerhed i opgavevaretagelsen, højt fagligt niveau, projektledelse, driftsopgaver, udvikling?</a:t>
            </a:r>
          </a:p>
          <a:p>
            <a:endParaRPr lang="da-DK" dirty="0"/>
          </a:p>
          <a:p>
            <a:r>
              <a:rPr lang="da-DK" dirty="0"/>
              <a:t>Tag gerne en diskussion af, hvad I som AC-klub godt kunne tænke jer udløser tillæg </a:t>
            </a:r>
          </a:p>
        </p:txBody>
      </p:sp>
      <p:sp>
        <p:nvSpPr>
          <p:cNvPr id="3" name="Pladsholder til tekst 2">
            <a:extLst>
              <a:ext uri="{FF2B5EF4-FFF2-40B4-BE49-F238E27FC236}">
                <a16:creationId xmlns:a16="http://schemas.microsoft.com/office/drawing/2014/main" id="{06284343-8AE2-6A41-8D4F-AB4200BD7C3A}"/>
              </a:ext>
            </a:extLst>
          </p:cNvPr>
          <p:cNvSpPr>
            <a:spLocks noGrp="1"/>
          </p:cNvSpPr>
          <p:nvPr>
            <p:ph type="body" sz="quarter" idx="13"/>
          </p:nvPr>
        </p:nvSpPr>
        <p:spPr/>
        <p:txBody>
          <a:bodyPr/>
          <a:lstStyle/>
          <a:p>
            <a:endParaRPr lang="da-DK"/>
          </a:p>
        </p:txBody>
      </p:sp>
      <p:sp>
        <p:nvSpPr>
          <p:cNvPr id="5" name="Pladsholder til dato 4">
            <a:extLst>
              <a:ext uri="{FF2B5EF4-FFF2-40B4-BE49-F238E27FC236}">
                <a16:creationId xmlns:a16="http://schemas.microsoft.com/office/drawing/2014/main" id="{7703DFE7-9D74-A947-A4BD-553E2135CA05}"/>
              </a:ext>
            </a:extLst>
          </p:cNvPr>
          <p:cNvSpPr>
            <a:spLocks noGrp="1"/>
          </p:cNvSpPr>
          <p:nvPr>
            <p:ph type="dt" sz="half" idx="10"/>
          </p:nvPr>
        </p:nvSpPr>
        <p:spPr/>
        <p:txBody>
          <a:bodyPr/>
          <a:lstStyle/>
          <a:p>
            <a:fld id="{6BA3AA54-25BD-1441-AF8E-543D3E048F98}" type="datetime2">
              <a:rPr lang="da-DK" smtClean="0"/>
              <a:t>24. november 2020</a:t>
            </a:fld>
            <a:endParaRPr lang="da-DK" dirty="0"/>
          </a:p>
        </p:txBody>
      </p:sp>
      <p:sp>
        <p:nvSpPr>
          <p:cNvPr id="6" name="Pladsholder til sidefod 5">
            <a:extLst>
              <a:ext uri="{FF2B5EF4-FFF2-40B4-BE49-F238E27FC236}">
                <a16:creationId xmlns:a16="http://schemas.microsoft.com/office/drawing/2014/main" id="{453940B8-CDE5-294F-8B22-F3A2F1BE9BA8}"/>
              </a:ext>
            </a:extLst>
          </p:cNvPr>
          <p:cNvSpPr>
            <a:spLocks noGrp="1"/>
          </p:cNvSpPr>
          <p:nvPr>
            <p:ph type="ftr" sz="quarter" idx="11"/>
          </p:nvPr>
        </p:nvSpPr>
        <p:spPr/>
        <p:txBody>
          <a:bodyPr/>
          <a:lstStyle/>
          <a:p>
            <a:r>
              <a:rPr lang="da-DK"/>
              <a:t>Den årliga lønforhandling</a:t>
            </a:r>
            <a:endParaRPr lang="da-DK" dirty="0"/>
          </a:p>
        </p:txBody>
      </p:sp>
      <p:sp>
        <p:nvSpPr>
          <p:cNvPr id="7" name="Pladsholder til slidenummer 6">
            <a:extLst>
              <a:ext uri="{FF2B5EF4-FFF2-40B4-BE49-F238E27FC236}">
                <a16:creationId xmlns:a16="http://schemas.microsoft.com/office/drawing/2014/main" id="{E752C9EC-C69C-F947-AD78-B5E2A98927B1}"/>
              </a:ext>
            </a:extLst>
          </p:cNvPr>
          <p:cNvSpPr>
            <a:spLocks noGrp="1"/>
          </p:cNvSpPr>
          <p:nvPr>
            <p:ph type="sldNum" sz="quarter" idx="12"/>
          </p:nvPr>
        </p:nvSpPr>
        <p:spPr/>
        <p:txBody>
          <a:bodyPr/>
          <a:lstStyle/>
          <a:p>
            <a:fld id="{23AA811B-2EBD-4900-905E-5BE206449611}" type="slidenum">
              <a:rPr lang="da-DK" smtClean="0"/>
              <a:t>9</a:t>
            </a:fld>
            <a:endParaRPr lang="da-DK" dirty="0"/>
          </a:p>
        </p:txBody>
      </p:sp>
    </p:spTree>
    <p:extLst>
      <p:ext uri="{BB962C8B-B14F-4D97-AF65-F5344CB8AC3E}">
        <p14:creationId xmlns:p14="http://schemas.microsoft.com/office/powerpoint/2010/main" val="13282869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M 16:9">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Dansk Magisterforening.potx" id="{55779900-E19C-4342-B5C6-4752C402A8C7}" vid="{1C55CA8D-61FA-4895-A53D-F177B0D65388}"/>
    </a:ext>
  </a:extLst>
</a:theme>
</file>

<file path=ppt/theme/theme2.xml><?xml version="1.0" encoding="utf-8"?>
<a:theme xmlns:a="http://schemas.openxmlformats.org/drawingml/2006/main" name="Office-tema">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1708</Words>
  <Application>Microsoft Office PowerPoint</Application>
  <PresentationFormat>Widescreen</PresentationFormat>
  <Paragraphs>168</Paragraphs>
  <Slides>12</Slides>
  <Notes>8</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12</vt:i4>
      </vt:variant>
    </vt:vector>
  </HeadingPairs>
  <TitlesOfParts>
    <vt:vector size="17" baseType="lpstr">
      <vt:lpstr>Avenir Next LT Pro</vt:lpstr>
      <vt:lpstr>Calibri</vt:lpstr>
      <vt:lpstr>Arial</vt:lpstr>
      <vt:lpstr>DM PowerPt</vt:lpstr>
      <vt:lpstr>DM 16:9</vt:lpstr>
      <vt:lpstr>Årlig lønforhandling - på det offentlige område</vt:lpstr>
      <vt:lpstr>Den årlige lønforhandlingsrunde</vt:lpstr>
      <vt:lpstr>Løn og løndele</vt:lpstr>
      <vt:lpstr>Basisløn og rådighedstillæg – Skalaløn i overenskomsten i kommuner</vt:lpstr>
      <vt:lpstr>Basisløn og rådighedstillæg – Skalaløn i overenskomsten i regioner</vt:lpstr>
      <vt:lpstr>Basisløn og rådighedstillæg – Skalaløn i overenskomsten i staten</vt:lpstr>
      <vt:lpstr>Ny løn</vt:lpstr>
      <vt:lpstr>Hvordan ser lønnen ud hos os?</vt:lpstr>
      <vt:lpstr>Hvad giver normalt en lønforhøjelse?</vt:lpstr>
      <vt:lpstr>Udfyld skema</vt:lpstr>
      <vt:lpstr>Hvad kan du selv gøre? </vt:lpstr>
      <vt:lpstr>Tak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Årlig lønforhandling</dc:title>
  <dc:creator>Birgit Vergo</dc:creator>
  <cp:lastModifiedBy>Birgit Vergo</cp:lastModifiedBy>
  <cp:revision>2</cp:revision>
  <dcterms:created xsi:type="dcterms:W3CDTF">2020-11-20T12:20:46Z</dcterms:created>
  <dcterms:modified xsi:type="dcterms:W3CDTF">2020-11-24T11:06:10Z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_AuthorInitials">
    <vt:lpwstr>bv</vt:lpwstr>
  </property>
  <property fmtid="{D5CDD505-2E9C-101B-9397-08002B2CF9AE}" pid="3" name="DL_AuthorName">
    <vt:lpwstr>Birgit Vergo</vt:lpwstr>
  </property>
  <property fmtid="{D5CDD505-2E9C-101B-9397-08002B2CF9AE}" pid="4" name="DL_AuthorDepartment">
    <vt:lpwstr>Kommunikation &amp; Marketing</vt:lpwstr>
  </property>
  <property fmtid="{D5CDD505-2E9C-101B-9397-08002B2CF9AE}" pid="5" name="DL_AuthorPhone">
    <vt:lpwstr>+45 38 15 66 57</vt:lpwstr>
  </property>
  <property fmtid="{D5CDD505-2E9C-101B-9397-08002B2CF9AE}" pid="6" name="DL_AuthorEmail">
    <vt:lpwstr>bv@dm.dk</vt:lpwstr>
  </property>
  <property fmtid="{D5CDD505-2E9C-101B-9397-08002B2CF9AE}" pid="7" name="DL_AuthorTitle">
    <vt:lpwstr>Webmaster</vt:lpwstr>
  </property>
</Properties>
</file>